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9" r:id="rId7"/>
    <p:sldId id="261" r:id="rId8"/>
    <p:sldId id="262" r:id="rId9"/>
    <p:sldId id="263" r:id="rId10"/>
    <p:sldId id="272" r:id="rId11"/>
    <p:sldId id="273" r:id="rId12"/>
    <p:sldId id="264" r:id="rId13"/>
    <p:sldId id="270" r:id="rId14"/>
    <p:sldId id="271" r:id="rId15"/>
    <p:sldId id="2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73" d="100"/>
          <a:sy n="73" d="100"/>
        </p:scale>
        <p:origin x="53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7C817A2-4B57-402E-B7DB-5B6B247E7F5E}" type="datetimeFigureOut">
              <a:rPr lang="en-GB" smtClean="0"/>
              <a:t>15/11/2018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40DE2F-49A2-45D6-8013-4DC4ACCEC743}" type="slidenum">
              <a:rPr lang="en-GB" smtClean="0"/>
              <a:t>‹#›</a:t>
            </a:fld>
            <a:endParaRPr lang="en-GB"/>
          </a:p>
        </p:txBody>
      </p:sp>
    </p:spTree>
    <p:extLst>
      <p:ext uri="{BB962C8B-B14F-4D97-AF65-F5344CB8AC3E}">
        <p14:creationId xmlns:p14="http://schemas.microsoft.com/office/powerpoint/2010/main" val="3911914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7C817A2-4B57-402E-B7DB-5B6B247E7F5E}" type="datetimeFigureOut">
              <a:rPr lang="en-GB" smtClean="0"/>
              <a:t>15/11/2018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40DE2F-49A2-45D6-8013-4DC4ACCEC743}" type="slidenum">
              <a:rPr lang="en-GB" smtClean="0"/>
              <a:t>‹#›</a:t>
            </a:fld>
            <a:endParaRPr lang="en-GB"/>
          </a:p>
        </p:txBody>
      </p:sp>
    </p:spTree>
    <p:extLst>
      <p:ext uri="{BB962C8B-B14F-4D97-AF65-F5344CB8AC3E}">
        <p14:creationId xmlns:p14="http://schemas.microsoft.com/office/powerpoint/2010/main" val="2358425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7C817A2-4B57-402E-B7DB-5B6B247E7F5E}" type="datetimeFigureOut">
              <a:rPr lang="en-GB" smtClean="0"/>
              <a:t>15/11/2018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40DE2F-49A2-45D6-8013-4DC4ACCEC743}" type="slidenum">
              <a:rPr lang="en-GB" smtClean="0"/>
              <a:t>‹#›</a:t>
            </a:fld>
            <a:endParaRPr lang="en-GB"/>
          </a:p>
        </p:txBody>
      </p:sp>
    </p:spTree>
    <p:extLst>
      <p:ext uri="{BB962C8B-B14F-4D97-AF65-F5344CB8AC3E}">
        <p14:creationId xmlns:p14="http://schemas.microsoft.com/office/powerpoint/2010/main" val="827712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7C817A2-4B57-402E-B7DB-5B6B247E7F5E}" type="datetimeFigureOut">
              <a:rPr lang="en-GB" smtClean="0"/>
              <a:t>15/11/2018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40DE2F-49A2-45D6-8013-4DC4ACCEC743}" type="slidenum">
              <a:rPr lang="en-GB" smtClean="0"/>
              <a:t>‹#›</a:t>
            </a:fld>
            <a:endParaRPr lang="en-GB"/>
          </a:p>
        </p:txBody>
      </p:sp>
    </p:spTree>
    <p:extLst>
      <p:ext uri="{BB962C8B-B14F-4D97-AF65-F5344CB8AC3E}">
        <p14:creationId xmlns:p14="http://schemas.microsoft.com/office/powerpoint/2010/main" val="4216244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7C817A2-4B57-402E-B7DB-5B6B247E7F5E}" type="datetimeFigureOut">
              <a:rPr lang="en-GB" smtClean="0"/>
              <a:t>15/11/2018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40DE2F-49A2-45D6-8013-4DC4ACCEC743}" type="slidenum">
              <a:rPr lang="en-GB" smtClean="0"/>
              <a:t>‹#›</a:t>
            </a:fld>
            <a:endParaRPr lang="en-GB"/>
          </a:p>
        </p:txBody>
      </p:sp>
    </p:spTree>
    <p:extLst>
      <p:ext uri="{BB962C8B-B14F-4D97-AF65-F5344CB8AC3E}">
        <p14:creationId xmlns:p14="http://schemas.microsoft.com/office/powerpoint/2010/main" val="3347946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7C817A2-4B57-402E-B7DB-5B6B247E7F5E}" type="datetimeFigureOut">
              <a:rPr lang="en-GB" smtClean="0"/>
              <a:t>15/11/2018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40DE2F-49A2-45D6-8013-4DC4ACCEC743}" type="slidenum">
              <a:rPr lang="en-GB" smtClean="0"/>
              <a:t>‹#›</a:t>
            </a:fld>
            <a:endParaRPr lang="en-GB"/>
          </a:p>
        </p:txBody>
      </p:sp>
    </p:spTree>
    <p:extLst>
      <p:ext uri="{BB962C8B-B14F-4D97-AF65-F5344CB8AC3E}">
        <p14:creationId xmlns:p14="http://schemas.microsoft.com/office/powerpoint/2010/main" val="165416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7C817A2-4B57-402E-B7DB-5B6B247E7F5E}" type="datetimeFigureOut">
              <a:rPr lang="en-GB" smtClean="0"/>
              <a:t>15/11/2018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C40DE2F-49A2-45D6-8013-4DC4ACCEC743}" type="slidenum">
              <a:rPr lang="en-GB" smtClean="0"/>
              <a:t>‹#›</a:t>
            </a:fld>
            <a:endParaRPr lang="en-GB"/>
          </a:p>
        </p:txBody>
      </p:sp>
    </p:spTree>
    <p:extLst>
      <p:ext uri="{BB962C8B-B14F-4D97-AF65-F5344CB8AC3E}">
        <p14:creationId xmlns:p14="http://schemas.microsoft.com/office/powerpoint/2010/main" val="2752433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7C817A2-4B57-402E-B7DB-5B6B247E7F5E}" type="datetimeFigureOut">
              <a:rPr lang="en-GB" smtClean="0"/>
              <a:t>15/11/2018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C40DE2F-49A2-45D6-8013-4DC4ACCEC743}" type="slidenum">
              <a:rPr lang="en-GB" smtClean="0"/>
              <a:t>‹#›</a:t>
            </a:fld>
            <a:endParaRPr lang="en-GB"/>
          </a:p>
        </p:txBody>
      </p:sp>
    </p:spTree>
    <p:extLst>
      <p:ext uri="{BB962C8B-B14F-4D97-AF65-F5344CB8AC3E}">
        <p14:creationId xmlns:p14="http://schemas.microsoft.com/office/powerpoint/2010/main" val="2191865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C817A2-4B57-402E-B7DB-5B6B247E7F5E}" type="datetimeFigureOut">
              <a:rPr lang="en-GB" smtClean="0"/>
              <a:t>15/11/2018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C40DE2F-49A2-45D6-8013-4DC4ACCEC743}" type="slidenum">
              <a:rPr lang="en-GB" smtClean="0"/>
              <a:t>‹#›</a:t>
            </a:fld>
            <a:endParaRPr lang="en-GB"/>
          </a:p>
        </p:txBody>
      </p:sp>
    </p:spTree>
    <p:extLst>
      <p:ext uri="{BB962C8B-B14F-4D97-AF65-F5344CB8AC3E}">
        <p14:creationId xmlns:p14="http://schemas.microsoft.com/office/powerpoint/2010/main" val="2145732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7C817A2-4B57-402E-B7DB-5B6B247E7F5E}" type="datetimeFigureOut">
              <a:rPr lang="en-GB" smtClean="0"/>
              <a:t>15/11/2018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40DE2F-49A2-45D6-8013-4DC4ACCEC743}" type="slidenum">
              <a:rPr lang="en-GB" smtClean="0"/>
              <a:t>‹#›</a:t>
            </a:fld>
            <a:endParaRPr lang="en-GB"/>
          </a:p>
        </p:txBody>
      </p:sp>
    </p:spTree>
    <p:extLst>
      <p:ext uri="{BB962C8B-B14F-4D97-AF65-F5344CB8AC3E}">
        <p14:creationId xmlns:p14="http://schemas.microsoft.com/office/powerpoint/2010/main" val="3935532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7C817A2-4B57-402E-B7DB-5B6B247E7F5E}" type="datetimeFigureOut">
              <a:rPr lang="en-GB" smtClean="0"/>
              <a:t>15/11/2018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40DE2F-49A2-45D6-8013-4DC4ACCEC743}" type="slidenum">
              <a:rPr lang="en-GB" smtClean="0"/>
              <a:t>‹#›</a:t>
            </a:fld>
            <a:endParaRPr lang="en-GB"/>
          </a:p>
        </p:txBody>
      </p:sp>
    </p:spTree>
    <p:extLst>
      <p:ext uri="{BB962C8B-B14F-4D97-AF65-F5344CB8AC3E}">
        <p14:creationId xmlns:p14="http://schemas.microsoft.com/office/powerpoint/2010/main" val="2815348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C817A2-4B57-402E-B7DB-5B6B247E7F5E}" type="datetimeFigureOut">
              <a:rPr lang="en-GB" smtClean="0"/>
              <a:t>15/11/2018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40DE2F-49A2-45D6-8013-4DC4ACCEC743}" type="slidenum">
              <a:rPr lang="en-GB" smtClean="0"/>
              <a:t>‹#›</a:t>
            </a:fld>
            <a:endParaRPr lang="en-GB"/>
          </a:p>
        </p:txBody>
      </p:sp>
    </p:spTree>
    <p:extLst>
      <p:ext uri="{BB962C8B-B14F-4D97-AF65-F5344CB8AC3E}">
        <p14:creationId xmlns:p14="http://schemas.microsoft.com/office/powerpoint/2010/main" val="2114668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ESL  writing  model  tested :  an  action  research</a:t>
            </a:r>
            <a:endParaRPr lang="en-GB" dirty="0"/>
          </a:p>
        </p:txBody>
      </p:sp>
      <p:sp>
        <p:nvSpPr>
          <p:cNvPr id="3" name="Subtitle 2"/>
          <p:cNvSpPr>
            <a:spLocks noGrp="1"/>
          </p:cNvSpPr>
          <p:nvPr>
            <p:ph type="subTitle" idx="1"/>
          </p:nvPr>
        </p:nvSpPr>
        <p:spPr/>
        <p:txBody>
          <a:bodyPr>
            <a:noAutofit/>
          </a:bodyPr>
          <a:lstStyle/>
          <a:p>
            <a:pPr algn="just">
              <a:lnSpc>
                <a:spcPct val="150000"/>
              </a:lnSpc>
              <a:spcAft>
                <a:spcPts val="0"/>
              </a:spcAft>
            </a:pPr>
            <a:r>
              <a:rPr lang="en-US" sz="1800" dirty="0">
                <a:latin typeface="Times New Roman" panose="02020603050405020304" pitchFamily="18" charset="0"/>
                <a:ea typeface="Calibri" panose="020F0502020204030204" pitchFamily="34" charset="0"/>
                <a:cs typeface="Iskoola Pota" panose="020B0502040204020203" pitchFamily="34" charset="0"/>
              </a:rPr>
              <a:t>                                               I. H. S. Fernando</a:t>
            </a:r>
            <a:r>
              <a:rPr lang="en-US" sz="1800" baseline="30000" dirty="0">
                <a:latin typeface="Times New Roman" panose="02020603050405020304" pitchFamily="18" charset="0"/>
                <a:ea typeface="Calibri" panose="020F0502020204030204" pitchFamily="34" charset="0"/>
                <a:cs typeface="Iskoola Pota" panose="020B0502040204020203" pitchFamily="34" charset="0"/>
              </a:rPr>
              <a:t>1   </a:t>
            </a:r>
            <a:r>
              <a:rPr lang="en-US" sz="1800" dirty="0">
                <a:latin typeface="Times New Roman" panose="02020603050405020304" pitchFamily="18" charset="0"/>
                <a:ea typeface="Calibri" panose="020F0502020204030204" pitchFamily="34" charset="0"/>
                <a:cs typeface="Iskoola Pota" panose="020B0502040204020203" pitchFamily="34" charset="0"/>
              </a:rPr>
              <a:t>and   M.  Perera</a:t>
            </a:r>
            <a:r>
              <a:rPr lang="en-US" sz="1800" baseline="30000" dirty="0">
                <a:latin typeface="Times New Roman" panose="02020603050405020304" pitchFamily="18" charset="0"/>
                <a:ea typeface="Calibri" panose="020F0502020204030204" pitchFamily="34" charset="0"/>
                <a:cs typeface="Iskoola Pota" panose="020B0502040204020203" pitchFamily="34" charset="0"/>
              </a:rPr>
              <a:t>2</a:t>
            </a:r>
            <a:endParaRPr lang="en-GB" sz="1800" dirty="0">
              <a:latin typeface="Calibri" panose="020F0502020204030204" pitchFamily="34" charset="0"/>
              <a:ea typeface="Calibri" panose="020F0502020204030204" pitchFamily="34" charset="0"/>
              <a:cs typeface="Iskoola Pota" panose="020B0502040204020203" pitchFamily="34" charset="0"/>
            </a:endParaRPr>
          </a:p>
          <a:p>
            <a:pPr algn="just">
              <a:lnSpc>
                <a:spcPct val="150000"/>
              </a:lnSpc>
              <a:spcAft>
                <a:spcPts val="0"/>
              </a:spcAft>
            </a:pPr>
            <a:r>
              <a:rPr lang="en-US" sz="1800" baseline="30000" dirty="0">
                <a:latin typeface="Times New Roman" panose="02020603050405020304" pitchFamily="18" charset="0"/>
                <a:ea typeface="Calibri" panose="020F0502020204030204" pitchFamily="34" charset="0"/>
                <a:cs typeface="Iskoola Pota" panose="020B0502040204020203" pitchFamily="34" charset="0"/>
              </a:rPr>
              <a:t>                                                                               1</a:t>
            </a:r>
            <a:r>
              <a:rPr lang="en-US" sz="1800" dirty="0">
                <a:latin typeface="Times New Roman" panose="02020603050405020304" pitchFamily="18" charset="0"/>
                <a:ea typeface="Calibri" panose="020F0502020204030204" pitchFamily="34" charset="0"/>
                <a:cs typeface="Iskoola Pota" panose="020B0502040204020203" pitchFamily="34" charset="0"/>
              </a:rPr>
              <a:t>CINEC  Campus , </a:t>
            </a:r>
            <a:r>
              <a:rPr lang="en-US" sz="1800" dirty="0" err="1">
                <a:latin typeface="Times New Roman" panose="02020603050405020304" pitchFamily="18" charset="0"/>
                <a:ea typeface="Calibri" panose="020F0502020204030204" pitchFamily="34" charset="0"/>
                <a:cs typeface="Iskoola Pota" panose="020B0502040204020203" pitchFamily="34" charset="0"/>
              </a:rPr>
              <a:t>Malabe</a:t>
            </a:r>
            <a:endParaRPr lang="en-GB" sz="1800" dirty="0">
              <a:latin typeface="Calibri" panose="020F0502020204030204" pitchFamily="34" charset="0"/>
              <a:ea typeface="Calibri" panose="020F0502020204030204" pitchFamily="34" charset="0"/>
              <a:cs typeface="Iskoola Pota" panose="020B0502040204020203" pitchFamily="34" charset="0"/>
            </a:endParaRPr>
          </a:p>
          <a:p>
            <a:pPr algn="just">
              <a:lnSpc>
                <a:spcPct val="150000"/>
              </a:lnSpc>
              <a:spcAft>
                <a:spcPts val="0"/>
              </a:spcAft>
            </a:pPr>
            <a:r>
              <a:rPr lang="en-US" sz="1800" baseline="30000" dirty="0">
                <a:latin typeface="Times New Roman" panose="02020603050405020304" pitchFamily="18" charset="0"/>
                <a:ea typeface="Calibri" panose="020F0502020204030204" pitchFamily="34" charset="0"/>
                <a:cs typeface="Iskoola Pota" panose="020B0502040204020203" pitchFamily="34" charset="0"/>
              </a:rPr>
              <a:t>                                           2 </a:t>
            </a:r>
            <a:r>
              <a:rPr lang="en-US" sz="1800" dirty="0">
                <a:latin typeface="Times New Roman" panose="02020603050405020304" pitchFamily="18" charset="0"/>
                <a:ea typeface="Calibri" panose="020F0502020204030204" pitchFamily="34" charset="0"/>
                <a:cs typeface="Iskoola Pota" panose="020B0502040204020203" pitchFamily="34" charset="0"/>
              </a:rPr>
              <a:t>Department  of  Humanities  Education , University  of  Colombo</a:t>
            </a:r>
            <a:endParaRPr lang="en-GB" sz="1800" dirty="0">
              <a:latin typeface="Calibri" panose="020F0502020204030204" pitchFamily="34" charset="0"/>
              <a:ea typeface="Calibri" panose="020F0502020204030204" pitchFamily="34" charset="0"/>
              <a:cs typeface="Iskoola Pota" panose="020B0502040204020203" pitchFamily="34" charset="0"/>
            </a:endParaRPr>
          </a:p>
          <a:p>
            <a:pPr algn="just">
              <a:lnSpc>
                <a:spcPct val="150000"/>
              </a:lnSpc>
              <a:spcAft>
                <a:spcPts val="0"/>
              </a:spcAft>
            </a:pPr>
            <a:r>
              <a:rPr lang="en-US" sz="1800" b="1" dirty="0">
                <a:latin typeface="Times New Roman" panose="02020603050405020304" pitchFamily="18" charset="0"/>
                <a:ea typeface="Calibri" panose="020F0502020204030204" pitchFamily="34" charset="0"/>
                <a:cs typeface="Iskoola Pota" panose="020B0502040204020203" pitchFamily="34" charset="0"/>
              </a:rPr>
              <a:t> </a:t>
            </a:r>
            <a:endParaRPr lang="en-GB" sz="1800" dirty="0"/>
          </a:p>
        </p:txBody>
      </p:sp>
    </p:spTree>
    <p:extLst>
      <p:ext uri="{BB962C8B-B14F-4D97-AF65-F5344CB8AC3E}">
        <p14:creationId xmlns:p14="http://schemas.microsoft.com/office/powerpoint/2010/main" val="3419108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73966"/>
          </a:xfrm>
        </p:spPr>
        <p:txBody>
          <a:bodyPr>
            <a:normAutofit fontScale="90000"/>
          </a:bodyPr>
          <a:lstStyle/>
          <a:p>
            <a:r>
              <a:rPr lang="en-US" dirty="0"/>
              <a:t>Analysis  of  Reflective  Journals  and  Field  Notes</a:t>
            </a:r>
            <a:br>
              <a:rPr lang="en-US" dirty="0"/>
            </a:br>
            <a:r>
              <a:rPr lang="en-US" dirty="0"/>
              <a:t>Positives</a:t>
            </a:r>
            <a:endParaRPr lang="en-GB" dirty="0"/>
          </a:p>
        </p:txBody>
      </p:sp>
      <p:sp>
        <p:nvSpPr>
          <p:cNvPr id="3" name="Content Placeholder 2"/>
          <p:cNvSpPr>
            <a:spLocks noGrp="1"/>
          </p:cNvSpPr>
          <p:nvPr>
            <p:ph idx="1"/>
          </p:nvPr>
        </p:nvSpPr>
        <p:spPr>
          <a:xfrm>
            <a:off x="838200" y="1219200"/>
            <a:ext cx="10515600" cy="5167744"/>
          </a:xfrm>
        </p:spPr>
        <p:txBody>
          <a:bodyPr/>
          <a:lstStyle/>
          <a:p>
            <a:pPr>
              <a:buFont typeface="Wingdings" panose="05000000000000000000" pitchFamily="2" charset="2"/>
              <a:buChar char="§"/>
            </a:pPr>
            <a:r>
              <a:rPr lang="en-US" dirty="0"/>
              <a:t> SS  like  language games  a  lot.</a:t>
            </a:r>
          </a:p>
          <a:p>
            <a:pPr>
              <a:buFont typeface="Wingdings" panose="05000000000000000000" pitchFamily="2" charset="2"/>
              <a:buChar char="§"/>
            </a:pPr>
            <a:r>
              <a:rPr lang="en-US" dirty="0"/>
              <a:t> Guided writing  activities  are  a  must  for  them  to  get  started.</a:t>
            </a:r>
          </a:p>
          <a:p>
            <a:pPr>
              <a:buFont typeface="Wingdings" panose="05000000000000000000" pitchFamily="2" charset="2"/>
              <a:buChar char="§"/>
            </a:pPr>
            <a:r>
              <a:rPr lang="en-US" dirty="0"/>
              <a:t>  Group / Pair  work  motivate  SS  to  actively  take  part  in  writing.</a:t>
            </a:r>
          </a:p>
          <a:p>
            <a:pPr>
              <a:buFont typeface="Wingdings" panose="05000000000000000000" pitchFamily="2" charset="2"/>
              <a:buChar char="§"/>
            </a:pPr>
            <a:r>
              <a:rPr lang="en-US" dirty="0"/>
              <a:t>  Feedback  is  essential  to  keep  SS  in  task.</a:t>
            </a:r>
          </a:p>
          <a:p>
            <a:pPr>
              <a:buFont typeface="Wingdings" panose="05000000000000000000" pitchFamily="2" charset="2"/>
              <a:buChar char="§"/>
            </a:pPr>
            <a:r>
              <a:rPr lang="en-US" dirty="0"/>
              <a:t>  Clear  instructions  sometimes  using  mother  tongue  facilitate  classroom  activity.</a:t>
            </a:r>
          </a:p>
          <a:p>
            <a:pPr>
              <a:buFont typeface="Wingdings" panose="05000000000000000000" pitchFamily="2" charset="2"/>
              <a:buChar char="§"/>
            </a:pPr>
            <a:r>
              <a:rPr lang="en-US" dirty="0"/>
              <a:t>  Simple  to  complex  method  in  carrying  out  writing   activities  is  effective.</a:t>
            </a:r>
          </a:p>
          <a:p>
            <a:pPr>
              <a:buFont typeface="Wingdings" panose="05000000000000000000" pitchFamily="2" charset="2"/>
              <a:buChar char="§"/>
            </a:pPr>
            <a:r>
              <a:rPr lang="en-US" dirty="0"/>
              <a:t> Portfolio  as  a  strategy  in  writing  class  was  very effective.</a:t>
            </a:r>
          </a:p>
          <a:p>
            <a:pPr>
              <a:buFont typeface="Wingdings" panose="05000000000000000000" pitchFamily="2" charset="2"/>
              <a:buChar char="§"/>
            </a:pPr>
            <a:r>
              <a:rPr lang="en-US" dirty="0"/>
              <a:t> Rapport  is  the  key.                      </a:t>
            </a:r>
            <a:endParaRPr lang="en-GB" dirty="0"/>
          </a:p>
        </p:txBody>
      </p:sp>
    </p:spTree>
    <p:extLst>
      <p:ext uri="{BB962C8B-B14F-4D97-AF65-F5344CB8AC3E}">
        <p14:creationId xmlns:p14="http://schemas.microsoft.com/office/powerpoint/2010/main" val="138191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Negatives  </a:t>
            </a:r>
            <a:endParaRPr lang="en-GB" dirty="0"/>
          </a:p>
        </p:txBody>
      </p:sp>
      <p:sp>
        <p:nvSpPr>
          <p:cNvPr id="3" name="Content Placeholder 2"/>
          <p:cNvSpPr>
            <a:spLocks noGrp="1"/>
          </p:cNvSpPr>
          <p:nvPr>
            <p:ph idx="1"/>
          </p:nvPr>
        </p:nvSpPr>
        <p:spPr/>
        <p:txBody>
          <a:bodyPr/>
          <a:lstStyle/>
          <a:p>
            <a:pPr algn="just">
              <a:buFont typeface="Wingdings" panose="05000000000000000000" pitchFamily="2" charset="2"/>
              <a:buChar char="§"/>
            </a:pPr>
            <a:r>
              <a:rPr lang="en-US" dirty="0"/>
              <a:t>  Mechanics  of  writing -  SS  were inconsistent , thus  needed  remedial  measures.</a:t>
            </a:r>
          </a:p>
          <a:p>
            <a:pPr algn="just">
              <a:buFont typeface="Wingdings" panose="05000000000000000000" pitchFamily="2" charset="2"/>
              <a:buChar char="§"/>
            </a:pPr>
            <a:r>
              <a:rPr lang="en-US" dirty="0"/>
              <a:t> Group/ Pair   work -  SS  needed  practical  sessions  to  improve  on  it.</a:t>
            </a:r>
          </a:p>
          <a:p>
            <a:pPr algn="just">
              <a:buFont typeface="Wingdings" panose="05000000000000000000" pitchFamily="2" charset="2"/>
              <a:buChar char="§"/>
            </a:pPr>
            <a:r>
              <a:rPr lang="en-US" dirty="0"/>
              <a:t> Resourcing  -  SS  were   ignorant  about  it.  Habit  formation  was  very  difficult.  But  initiatives  were  taken.</a:t>
            </a:r>
          </a:p>
          <a:p>
            <a:pPr marL="0" indent="0">
              <a:buNone/>
            </a:pPr>
            <a:endParaRPr lang="en-GB" dirty="0"/>
          </a:p>
        </p:txBody>
      </p:sp>
    </p:spTree>
    <p:extLst>
      <p:ext uri="{BB962C8B-B14F-4D97-AF65-F5344CB8AC3E}">
        <p14:creationId xmlns:p14="http://schemas.microsoft.com/office/powerpoint/2010/main" val="817440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6257"/>
          </a:xfrm>
        </p:spPr>
        <p:txBody>
          <a:bodyPr>
            <a:normAutofit fontScale="90000"/>
          </a:bodyPr>
          <a:lstStyle/>
          <a:p>
            <a:r>
              <a:rPr lang="en-US" dirty="0"/>
              <a:t>Findings</a:t>
            </a:r>
            <a:endParaRPr lang="en-GB" dirty="0"/>
          </a:p>
        </p:txBody>
      </p:sp>
      <p:sp>
        <p:nvSpPr>
          <p:cNvPr id="3" name="Content Placeholder 2"/>
          <p:cNvSpPr>
            <a:spLocks noGrp="1"/>
          </p:cNvSpPr>
          <p:nvPr>
            <p:ph idx="1"/>
          </p:nvPr>
        </p:nvSpPr>
        <p:spPr>
          <a:xfrm>
            <a:off x="838200" y="1011382"/>
            <a:ext cx="10515600" cy="5165581"/>
          </a:xfrm>
        </p:spPr>
        <p:txBody>
          <a:bodyPr>
            <a:normAutofit lnSpcReduction="10000"/>
          </a:bodyPr>
          <a:lstStyle/>
          <a:p>
            <a:pPr algn="just">
              <a:buFont typeface="Wingdings" panose="05000000000000000000" pitchFamily="2" charset="2"/>
              <a:buChar char="§"/>
            </a:pPr>
            <a:r>
              <a:rPr lang="en-US" dirty="0"/>
              <a:t>	The  major  difficulties  students  face  in  writing  ,   their  lack  of  knowledge  of  grammar , vocabulary , word order etc.  needed  for    translation   could   be  facilitated  through  guided  writing  activities  such  as  model writing , translation,  rearranging   which  are  carried  out  prior  to  the  writing  activity.</a:t>
            </a:r>
          </a:p>
          <a:p>
            <a:pPr algn="just">
              <a:buFont typeface="Wingdings" panose="05000000000000000000" pitchFamily="2" charset="2"/>
              <a:buChar char="§"/>
            </a:pPr>
            <a:r>
              <a:rPr lang="en-US" dirty="0"/>
              <a:t>	 Students  lack  of  ideas  which  is  a  difficulty  faced  by  the  writing  learner  could  be  facilitated  through  the  use of  picture  clues  and  word  clues ,  brainstorming  activities etc..</a:t>
            </a:r>
          </a:p>
          <a:p>
            <a:pPr algn="just">
              <a:buFont typeface="Wingdings" panose="05000000000000000000" pitchFamily="2" charset="2"/>
              <a:buChar char="§"/>
            </a:pPr>
            <a:r>
              <a:rPr lang="en-US" dirty="0"/>
              <a:t>	Training  the  writing  learner  in  the  use  of  strategies such  as  pair  work / group  work ,  getting  feedback  ,  resourcing  ,  revising , portfolio  writing   leads  to  the  gradual  improvement  of  their  writing  skills  and  also  it   gives  the  learner  a  sense  of  satisfaction  and  motivation. </a:t>
            </a:r>
          </a:p>
          <a:p>
            <a:pPr marL="0" indent="0" algn="just">
              <a:buNone/>
            </a:pPr>
            <a:endParaRPr lang="en-US" dirty="0"/>
          </a:p>
          <a:p>
            <a:pPr marL="0" indent="0">
              <a:buNone/>
            </a:pPr>
            <a:endParaRPr lang="en-GB" dirty="0"/>
          </a:p>
        </p:txBody>
      </p:sp>
    </p:spTree>
    <p:extLst>
      <p:ext uri="{BB962C8B-B14F-4D97-AF65-F5344CB8AC3E}">
        <p14:creationId xmlns:p14="http://schemas.microsoft.com/office/powerpoint/2010/main" val="2438547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90839"/>
          </a:xfrm>
        </p:spPr>
        <p:txBody>
          <a:bodyPr>
            <a:normAutofit fontScale="90000"/>
          </a:bodyPr>
          <a:lstStyle/>
          <a:p>
            <a:r>
              <a:rPr lang="en-GB" dirty="0"/>
              <a:t/>
            </a:r>
            <a:br>
              <a:rPr lang="en-GB" dirty="0"/>
            </a:br>
            <a:r>
              <a:rPr lang="en-GB" dirty="0"/>
              <a:t>Conclusions </a:t>
            </a:r>
            <a:br>
              <a:rPr lang="en-GB" dirty="0"/>
            </a:br>
            <a:endParaRPr lang="en-GB" dirty="0"/>
          </a:p>
        </p:txBody>
      </p:sp>
      <p:sp>
        <p:nvSpPr>
          <p:cNvPr id="3" name="Content Placeholder 2"/>
          <p:cNvSpPr>
            <a:spLocks noGrp="1"/>
          </p:cNvSpPr>
          <p:nvPr>
            <p:ph idx="1"/>
          </p:nvPr>
        </p:nvSpPr>
        <p:spPr>
          <a:xfrm>
            <a:off x="838200" y="1468582"/>
            <a:ext cx="10515600" cy="4708381"/>
          </a:xfrm>
        </p:spPr>
        <p:txBody>
          <a:bodyPr/>
          <a:lstStyle/>
          <a:p>
            <a:pPr algn="just">
              <a:buFont typeface="Wingdings" panose="05000000000000000000" pitchFamily="2" charset="2"/>
              <a:buChar char="§"/>
            </a:pPr>
            <a:r>
              <a:rPr lang="en-US" dirty="0"/>
              <a:t> Both  linguistic  knowledge  and  linguistic  skills  should  be  treated  with  equal  importance  in the  ESL  writing  class.  Thus,  a  blended  approach  to  writing  is  more  effective  in  ESL  context.</a:t>
            </a:r>
          </a:p>
          <a:p>
            <a:pPr algn="just">
              <a:buFont typeface="Wingdings" panose="05000000000000000000" pitchFamily="2" charset="2"/>
              <a:buChar char="§"/>
            </a:pPr>
            <a:r>
              <a:rPr lang="en-US" dirty="0"/>
              <a:t>Writing  activity  should  not  be  regarded  as  one  single  activity  to   be  completed  in  one  single  period ,  but  as  a  sequence  of  activities  to be  completed  over  a  period  of  time.</a:t>
            </a:r>
          </a:p>
          <a:p>
            <a:pPr algn="just">
              <a:buFont typeface="Wingdings" panose="05000000000000000000" pitchFamily="2" charset="2"/>
              <a:buChar char="§"/>
            </a:pPr>
            <a:r>
              <a:rPr lang="en-US" dirty="0"/>
              <a:t>Writing  learners  should  be  trained  in  the  use  of  strategies  to  overcome  problems they  face  in  the  execution  of   writing  in  ESL.</a:t>
            </a:r>
          </a:p>
          <a:p>
            <a:pPr marL="0" indent="0">
              <a:buNone/>
            </a:pPr>
            <a:endParaRPr lang="en-GB" dirty="0"/>
          </a:p>
        </p:txBody>
      </p:sp>
    </p:spTree>
    <p:extLst>
      <p:ext uri="{BB962C8B-B14F-4D97-AF65-F5344CB8AC3E}">
        <p14:creationId xmlns:p14="http://schemas.microsoft.com/office/powerpoint/2010/main" val="2916856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rot="364628">
            <a:off x="335652" y="450271"/>
            <a:ext cx="2082534" cy="4351338"/>
          </a:xfrm>
          <a:prstGeom prst="rect">
            <a:avLst/>
          </a:prstGeom>
        </p:spPr>
      </p:pic>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800000">
            <a:off x="7051963" y="3061854"/>
            <a:ext cx="5043053" cy="3696996"/>
          </a:xfrm>
          <a:prstGeom prst="rect">
            <a:avLst/>
          </a:prstGeom>
        </p:spPr>
      </p:pic>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7682344" y="-450270"/>
            <a:ext cx="3422073" cy="4322618"/>
          </a:xfrm>
          <a:prstGeom prst="rect">
            <a:avLst/>
          </a:prstGeom>
        </p:spPr>
      </p:pic>
      <p:pic>
        <p:nvPicPr>
          <p:cNvPr id="8" name="Picture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1302327" y="928255"/>
            <a:ext cx="6858000" cy="5001490"/>
          </a:xfrm>
          <a:prstGeom prst="rect">
            <a:avLst/>
          </a:prstGeom>
        </p:spPr>
      </p:pic>
    </p:spTree>
    <p:extLst>
      <p:ext uri="{BB962C8B-B14F-4D97-AF65-F5344CB8AC3E}">
        <p14:creationId xmlns:p14="http://schemas.microsoft.com/office/powerpoint/2010/main" val="190908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26473"/>
            <a:ext cx="10515600" cy="5943600"/>
          </a:xfrm>
        </p:spPr>
        <p:txBody>
          <a:bodyPr>
            <a:normAutofit fontScale="25000" lnSpcReduction="20000"/>
          </a:bodyPr>
          <a:lstStyle/>
          <a:p>
            <a:pPr marL="0" indent="0">
              <a:buNone/>
            </a:pPr>
            <a:r>
              <a:rPr lang="en-US" dirty="0"/>
              <a:t>References </a:t>
            </a:r>
          </a:p>
          <a:p>
            <a:pPr marL="0" indent="0">
              <a:buNone/>
            </a:pPr>
            <a:r>
              <a:rPr lang="en-US" dirty="0"/>
              <a:t>Kroll, B. (1990). Second language writing: research insights for the classroom. Cambridge: Cambridge University Press.</a:t>
            </a:r>
          </a:p>
          <a:p>
            <a:pPr marL="0" indent="0">
              <a:buNone/>
            </a:pPr>
            <a:r>
              <a:rPr lang="en-US" dirty="0"/>
              <a:t>National Education Research and Evaluation Centre (NEREC) 2015. National Assessment of Achievement of students completing grade 4 in 2014 Colombo: Sri Lanka </a:t>
            </a:r>
          </a:p>
          <a:p>
            <a:pPr marL="0" indent="0">
              <a:buNone/>
            </a:pPr>
            <a:r>
              <a:rPr lang="en-US" dirty="0"/>
              <a:t>National Policy Framework on Higher Education and Technical and Vocational Education (2009), Retrieved from : http://nec.gov.lk/post6/ </a:t>
            </a:r>
          </a:p>
          <a:p>
            <a:pPr marL="0" indent="0">
              <a:buNone/>
            </a:pPr>
            <a:r>
              <a:rPr lang="en-US" dirty="0"/>
              <a:t>Richards, Jack C./</a:t>
            </a:r>
            <a:r>
              <a:rPr lang="en-US" dirty="0" err="1"/>
              <a:t>Renandya</a:t>
            </a:r>
            <a:r>
              <a:rPr lang="en-US" dirty="0"/>
              <a:t>, Willy </a:t>
            </a:r>
            <a:r>
              <a:rPr lang="en-US" dirty="0" err="1"/>
              <a:t>Ardian</a:t>
            </a:r>
            <a:r>
              <a:rPr lang="en-US" dirty="0"/>
              <a:t> (eds.) (2002): Methodology in Language Teaching: An Anthology of Current Practice. Cambridge: Cambridge University Press. </a:t>
            </a:r>
          </a:p>
          <a:p>
            <a:pPr marL="0" indent="0">
              <a:buNone/>
            </a:pPr>
            <a:r>
              <a:rPr lang="en-US" dirty="0" err="1"/>
              <a:t>Weigle</a:t>
            </a:r>
            <a:r>
              <a:rPr lang="en-US" dirty="0"/>
              <a:t>, S. C. (2002). </a:t>
            </a:r>
            <a:r>
              <a:rPr lang="en-US" i="1" dirty="0"/>
              <a:t>Assessing Writing.</a:t>
            </a:r>
            <a:r>
              <a:rPr lang="en-US" dirty="0"/>
              <a:t> Cambridge: Cambridge University Press.</a:t>
            </a:r>
            <a:endParaRPr lang="en-GB" dirty="0"/>
          </a:p>
          <a:p>
            <a:pPr marL="0" indent="0">
              <a:buNone/>
            </a:pPr>
            <a:r>
              <a:rPr lang="en-US" dirty="0"/>
              <a:t> </a:t>
            </a:r>
          </a:p>
          <a:p>
            <a:pPr marL="0" indent="0">
              <a:buNone/>
            </a:pPr>
            <a:r>
              <a:rPr lang="en-US" dirty="0"/>
              <a:t>Bibliography</a:t>
            </a:r>
          </a:p>
          <a:p>
            <a:pPr marL="0" indent="0">
              <a:buNone/>
            </a:pPr>
            <a:r>
              <a:rPr lang="en-US" dirty="0" err="1"/>
              <a:t>Astuti</a:t>
            </a:r>
            <a:r>
              <a:rPr lang="en-US" dirty="0"/>
              <a:t> (2015). Teachers and Students Perceptions of Motivational Teaching Strategies in Indonesian High School Context : Retrieved from : http://hdl.handle.net/10063/3760 </a:t>
            </a:r>
          </a:p>
          <a:p>
            <a:pPr marL="0" indent="0">
              <a:buNone/>
            </a:pPr>
            <a:r>
              <a:rPr lang="en-US" dirty="0" err="1"/>
              <a:t>Bereiter</a:t>
            </a:r>
            <a:r>
              <a:rPr lang="en-US" dirty="0"/>
              <a:t>, C. &amp; </a:t>
            </a:r>
            <a:r>
              <a:rPr lang="en-US" dirty="0" err="1"/>
              <a:t>Scardamalia</a:t>
            </a:r>
            <a:r>
              <a:rPr lang="en-US" dirty="0"/>
              <a:t>, M. (1987). The psychology of written composition. Hillsdale, NJ: Lawrence Erlbaum Associates. </a:t>
            </a:r>
          </a:p>
          <a:p>
            <a:pPr marL="0" indent="0">
              <a:buNone/>
            </a:pPr>
            <a:r>
              <a:rPr lang="en-US" dirty="0"/>
              <a:t>Ellis, R. (1994). The Study of Second Language Acquisition, Oxford, Oxford University Press. </a:t>
            </a:r>
          </a:p>
          <a:p>
            <a:pPr marL="0" indent="0">
              <a:buNone/>
            </a:pPr>
            <a:r>
              <a:rPr lang="en-US" dirty="0"/>
              <a:t>Evaluation Report (2016). G.C.E. (O/L) Examination 2014 English Language. Department of Examinations: Sri Lanka. </a:t>
            </a:r>
          </a:p>
          <a:p>
            <a:pPr marL="0" indent="0">
              <a:buNone/>
            </a:pPr>
            <a:r>
              <a:rPr lang="en-US" dirty="0"/>
              <a:t>Flower, L. &amp; Hayes, J. (1981). A cognitive process theory of writing: College Composition and Communication, 32, 365-387. </a:t>
            </a:r>
          </a:p>
          <a:p>
            <a:pPr marL="0" indent="0">
              <a:buNone/>
            </a:pPr>
            <a:r>
              <a:rPr lang="en-US" dirty="0"/>
              <a:t>Hedge, T. (1988). Writing. Oxford University Press. </a:t>
            </a:r>
          </a:p>
          <a:p>
            <a:pPr marL="0" indent="0">
              <a:buNone/>
            </a:pPr>
            <a:r>
              <a:rPr lang="en-US" dirty="0" err="1"/>
              <a:t>Krashan</a:t>
            </a:r>
            <a:r>
              <a:rPr lang="en-US" dirty="0"/>
              <a:t>, S. (1981) . The Input Hypothesis: Issues and Implications, London, Longman. </a:t>
            </a:r>
          </a:p>
          <a:p>
            <a:pPr marL="0" indent="0">
              <a:buNone/>
            </a:pPr>
            <a:r>
              <a:rPr lang="en-US" dirty="0"/>
              <a:t>Kroll, B. (1990). Second language writing: research insights for the classroom. Cambridge: Cambridge University Press.</a:t>
            </a:r>
          </a:p>
          <a:p>
            <a:pPr marL="0" indent="0">
              <a:buNone/>
            </a:pPr>
            <a:r>
              <a:rPr lang="en-US" dirty="0"/>
              <a:t>National Education Research and Evaluation Centre (NEREC) 2015. National Assessment of Achievement of students completing grade 4 in 2014 Colombo: Sri Lanka </a:t>
            </a:r>
          </a:p>
          <a:p>
            <a:pPr marL="0" indent="0">
              <a:buNone/>
            </a:pPr>
            <a:r>
              <a:rPr lang="en-US" dirty="0"/>
              <a:t>National Policy Framework on Higher Education and Technical and Vocational Education (2009), Retrieved from : http://nec.gov.lk/post6/ </a:t>
            </a:r>
          </a:p>
          <a:p>
            <a:pPr marL="0" indent="0">
              <a:buNone/>
            </a:pPr>
            <a:r>
              <a:rPr lang="en-US" dirty="0"/>
              <a:t>Oxford, R L (1990). Language learning strategies: What every teacher should know. New York: Newbury House</a:t>
            </a:r>
          </a:p>
          <a:p>
            <a:pPr marL="0" indent="0">
              <a:buNone/>
            </a:pPr>
            <a:r>
              <a:rPr lang="en-US" dirty="0" err="1"/>
              <a:t>Perera</a:t>
            </a:r>
            <a:r>
              <a:rPr lang="en-US" dirty="0"/>
              <a:t>, M. (2015). English Language Textbooks  for  Primary  Grades :  A  </a:t>
            </a:r>
            <a:r>
              <a:rPr lang="en-US" dirty="0" err="1"/>
              <a:t>Saffold</a:t>
            </a:r>
            <a:r>
              <a:rPr lang="en-US" dirty="0"/>
              <a:t>   for  Developing  Writing  Skills’, University of Colombo.</a:t>
            </a:r>
          </a:p>
          <a:p>
            <a:pPr marL="0" indent="0">
              <a:buNone/>
            </a:pPr>
            <a:r>
              <a:rPr lang="en-US" dirty="0" err="1"/>
              <a:t>Raimes</a:t>
            </a:r>
            <a:r>
              <a:rPr lang="en-US" dirty="0"/>
              <a:t>, A.(1983). Techniques in Teaching Writing: Oxford University Press. </a:t>
            </a:r>
          </a:p>
          <a:p>
            <a:pPr marL="0" indent="0">
              <a:buNone/>
            </a:pPr>
            <a:r>
              <a:rPr lang="en-US" dirty="0"/>
              <a:t>Richards, Jack C./</a:t>
            </a:r>
            <a:r>
              <a:rPr lang="en-US" dirty="0" err="1"/>
              <a:t>Renandya</a:t>
            </a:r>
            <a:r>
              <a:rPr lang="en-US" dirty="0"/>
              <a:t>, Willy </a:t>
            </a:r>
            <a:r>
              <a:rPr lang="en-US" dirty="0" err="1"/>
              <a:t>Ardian</a:t>
            </a:r>
            <a:r>
              <a:rPr lang="en-US" dirty="0"/>
              <a:t> (eds.) (2002): Methodology in Language Teaching: An Anthology of Current Practice. Cambridge: Cambridge University Press. </a:t>
            </a:r>
          </a:p>
          <a:p>
            <a:pPr marL="0" indent="0">
              <a:buNone/>
            </a:pPr>
            <a:r>
              <a:rPr lang="en-US" dirty="0"/>
              <a:t>Steele, V. (1992). Product and process writing: a comparison. Rowley: Newbury House.</a:t>
            </a:r>
          </a:p>
          <a:p>
            <a:pPr marL="0" indent="0">
              <a:buNone/>
            </a:pPr>
            <a:r>
              <a:rPr lang="en-US" dirty="0"/>
              <a:t>Swain, M. (1995). Three functions of output in second language learning. In. G. Cook and G. </a:t>
            </a:r>
            <a:r>
              <a:rPr lang="en-US" dirty="0" err="1"/>
              <a:t>Seidhofer</a:t>
            </a:r>
            <a:r>
              <a:rPr lang="en-US" dirty="0"/>
              <a:t> (Eds.) Principles and practices in applied linguistics: Studies in honor of H. G. </a:t>
            </a:r>
            <a:r>
              <a:rPr lang="en-US" dirty="0" err="1"/>
              <a:t>Widdowson</a:t>
            </a:r>
            <a:r>
              <a:rPr lang="en-US" dirty="0"/>
              <a:t> (p. 125-144). Oxford: Oxford University Press. </a:t>
            </a:r>
          </a:p>
          <a:p>
            <a:pPr marL="0" indent="0">
              <a:buNone/>
            </a:pPr>
            <a:r>
              <a:rPr lang="en-US" dirty="0"/>
              <a:t>UNESCO Report (2006) , Mid -decade Assessment Report -Sri Lanka : 2000-2006 : Ministry of Education : Sri Lanka. </a:t>
            </a:r>
          </a:p>
          <a:p>
            <a:pPr marL="0" indent="0">
              <a:buNone/>
            </a:pPr>
            <a:r>
              <a:rPr lang="en-US" dirty="0" err="1"/>
              <a:t>Utami</a:t>
            </a:r>
            <a:r>
              <a:rPr lang="en-US" dirty="0"/>
              <a:t>, F. , </a:t>
            </a:r>
            <a:r>
              <a:rPr lang="en-US" dirty="0" err="1"/>
              <a:t>Rais</a:t>
            </a:r>
            <a:r>
              <a:rPr lang="en-US" dirty="0"/>
              <a:t>. A., </a:t>
            </a:r>
            <a:r>
              <a:rPr lang="en-US" dirty="0" err="1"/>
              <a:t>Setyaningsih</a:t>
            </a:r>
            <a:r>
              <a:rPr lang="en-US" dirty="0"/>
              <a:t>, E. (2010). Improving Students’ Writing Skills Using a Four Phase Technique’ : </a:t>
            </a:r>
            <a:r>
              <a:rPr lang="en-US" dirty="0" err="1"/>
              <a:t>Sebelas</a:t>
            </a:r>
            <a:r>
              <a:rPr lang="en-US" dirty="0"/>
              <a:t> </a:t>
            </a:r>
            <a:r>
              <a:rPr lang="en-US" dirty="0" err="1"/>
              <a:t>Maret</a:t>
            </a:r>
            <a:r>
              <a:rPr lang="en-US" dirty="0"/>
              <a:t> University ‘ Surakarta. </a:t>
            </a:r>
          </a:p>
          <a:p>
            <a:pPr marL="0" indent="0">
              <a:buNone/>
            </a:pPr>
            <a:r>
              <a:rPr lang="en-US" dirty="0"/>
              <a:t>Vygotsky, L. (1962). Thought and Language, Cambridge, MA: MIT Press 15 </a:t>
            </a:r>
          </a:p>
          <a:p>
            <a:pPr marL="0" indent="0">
              <a:buNone/>
            </a:pPr>
            <a:r>
              <a:rPr lang="en-US" dirty="0" err="1"/>
              <a:t>Wenden</a:t>
            </a:r>
            <a:r>
              <a:rPr lang="en-US" dirty="0"/>
              <a:t>, A L (1991). Learner strategies for learner autonomy. UK: Prentice Hall</a:t>
            </a:r>
          </a:p>
          <a:p>
            <a:pPr marL="0" indent="0">
              <a:buNone/>
            </a:pPr>
            <a:r>
              <a:rPr lang="en-US" dirty="0" err="1"/>
              <a:t>Wickramanayake</a:t>
            </a:r>
            <a:r>
              <a:rPr lang="en-US" dirty="0"/>
              <a:t>, L. (2007). Impact of Second Language Concepts on the Improvement of Writing Skills : An Action Research : University of Colombo</a:t>
            </a:r>
          </a:p>
          <a:p>
            <a:pPr marL="0" indent="0">
              <a:buNone/>
            </a:pPr>
            <a:r>
              <a:rPr lang="en-US" dirty="0" err="1"/>
              <a:t>Zamel</a:t>
            </a:r>
            <a:r>
              <a:rPr lang="en-US" dirty="0"/>
              <a:t>, V. (1985.) Responding to student writing. TESOL Quarterly, 19, 79-102</a:t>
            </a:r>
          </a:p>
          <a:p>
            <a:pPr marL="0" indent="0">
              <a:buNone/>
            </a:pPr>
            <a:endParaRPr lang="en-US" dirty="0"/>
          </a:p>
          <a:p>
            <a:pPr marL="0" indent="0">
              <a:buNone/>
            </a:pPr>
            <a:endParaRPr lang="en-GB" dirty="0"/>
          </a:p>
        </p:txBody>
      </p:sp>
      <p:pic>
        <p:nvPicPr>
          <p:cNvPr id="4" name="Picture 3"/>
          <p:cNvPicPr>
            <a:picLocks noChangeAspect="1"/>
          </p:cNvPicPr>
          <p:nvPr/>
        </p:nvPicPr>
        <p:blipFill>
          <a:blip r:embed="rId2"/>
          <a:stretch>
            <a:fillRect/>
          </a:stretch>
        </p:blipFill>
        <p:spPr>
          <a:xfrm rot="1380422">
            <a:off x="8756073" y="1619154"/>
            <a:ext cx="2127347" cy="1524000"/>
          </a:xfrm>
          <a:prstGeom prst="rect">
            <a:avLst/>
          </a:prstGeom>
        </p:spPr>
      </p:pic>
    </p:spTree>
    <p:extLst>
      <p:ext uri="{BB962C8B-B14F-4D97-AF65-F5344CB8AC3E}">
        <p14:creationId xmlns:p14="http://schemas.microsoft.com/office/powerpoint/2010/main" val="721605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517577"/>
          </a:xfrm>
        </p:spPr>
        <p:txBody>
          <a:bodyPr>
            <a:normAutofit fontScale="90000"/>
          </a:bodyPr>
          <a:lstStyle/>
          <a:p>
            <a:r>
              <a:rPr lang="en-GB" dirty="0"/>
              <a:t/>
            </a:r>
            <a:br>
              <a:rPr lang="en-GB" dirty="0"/>
            </a:br>
            <a:r>
              <a:rPr lang="en-GB" dirty="0"/>
              <a:t/>
            </a:r>
            <a:br>
              <a:rPr lang="en-GB" dirty="0"/>
            </a:br>
            <a:r>
              <a:rPr lang="en-GB" dirty="0"/>
              <a:t>Background</a:t>
            </a:r>
            <a:br>
              <a:rPr lang="en-GB" dirty="0"/>
            </a:br>
            <a:r>
              <a:rPr lang="en-GB" dirty="0"/>
              <a:t/>
            </a:r>
            <a:br>
              <a:rPr lang="en-GB" dirty="0"/>
            </a:br>
            <a:endParaRPr lang="en-GB" dirty="0"/>
          </a:p>
        </p:txBody>
      </p:sp>
      <p:sp>
        <p:nvSpPr>
          <p:cNvPr id="3" name="Content Placeholder 2"/>
          <p:cNvSpPr>
            <a:spLocks noGrp="1"/>
          </p:cNvSpPr>
          <p:nvPr>
            <p:ph idx="1"/>
          </p:nvPr>
        </p:nvSpPr>
        <p:spPr>
          <a:xfrm>
            <a:off x="838200" y="1017639"/>
            <a:ext cx="10515600" cy="5159324"/>
          </a:xfrm>
        </p:spPr>
        <p:txBody>
          <a:bodyPr>
            <a:normAutofit fontScale="85000" lnSpcReduction="20000"/>
          </a:bodyPr>
          <a:lstStyle/>
          <a:p>
            <a:pPr marL="0" indent="0">
              <a:buNone/>
            </a:pPr>
            <a:endParaRPr lang="en-US" dirty="0"/>
          </a:p>
          <a:p>
            <a:pPr algn="just">
              <a:buFont typeface="Wingdings" panose="05000000000000000000" pitchFamily="2" charset="2"/>
              <a:buChar char="§"/>
            </a:pPr>
            <a:r>
              <a:rPr lang="en-US" dirty="0"/>
              <a:t>Writing is the most difficult skill for language learners  to  master. (Richards  &amp; </a:t>
            </a:r>
            <a:r>
              <a:rPr lang="en-US" dirty="0" err="1"/>
              <a:t>Renandya</a:t>
            </a:r>
            <a:r>
              <a:rPr lang="en-US" dirty="0"/>
              <a:t> ,2002) </a:t>
            </a:r>
          </a:p>
          <a:p>
            <a:pPr algn="just">
              <a:buFont typeface="Wingdings" panose="05000000000000000000" pitchFamily="2" charset="2"/>
              <a:buChar char="§"/>
            </a:pPr>
            <a:r>
              <a:rPr lang="en-US" dirty="0"/>
              <a:t> As  per  the G.C.E.(O/L) Examination 2016: Evaluation Report- English Language, the  skill-wise  analysis  of  the  achievement  levels,  achievement  of  writing  skill  remains  as  low  as  19%.     </a:t>
            </a:r>
          </a:p>
          <a:p>
            <a:pPr algn="just">
              <a:buFont typeface="Wingdings" panose="05000000000000000000" pitchFamily="2" charset="2"/>
              <a:buChar char="§"/>
            </a:pPr>
            <a:r>
              <a:rPr lang="en-US" dirty="0"/>
              <a:t>As   recorded  in  the  National Report– National  Assessment of Achievement of Students Completing Grade 8  in  Year 2016 in Sri Lanka ,  achievement of  English  Language  is  recorded  the  lowest  and  writing  skill  indicates  the  lowest  achievement  contributing  to  the  overall  low  performance  in English.</a:t>
            </a:r>
          </a:p>
          <a:p>
            <a:pPr algn="just">
              <a:buFont typeface="Wingdings" panose="05000000000000000000" pitchFamily="2" charset="2"/>
              <a:buChar char="§"/>
            </a:pPr>
            <a:r>
              <a:rPr lang="en-US" dirty="0"/>
              <a:t>The ability to write effectively is becoming more and more important and both writing  instruction  and  training  the learner  in  the  use  of  writing  strategies  are  assuming  increasing roles  in L2 language education. (Weigle ,2002) </a:t>
            </a:r>
          </a:p>
          <a:p>
            <a:pPr algn="just">
              <a:buFont typeface="Wingdings" panose="05000000000000000000" pitchFamily="2" charset="2"/>
              <a:buChar char="§"/>
            </a:pPr>
            <a:r>
              <a:rPr lang="en-US" dirty="0"/>
              <a:t>Teachers should be dedicated to fostering growth in writing by providing a sequence of lessons to move students beyond their entering skill level , and enabling students to acquire skills and strategies needed to perform  well in written communication. (  Kroll ,1990) </a:t>
            </a:r>
          </a:p>
          <a:p>
            <a:pPr algn="just">
              <a:buFont typeface="Wingdings" panose="05000000000000000000" pitchFamily="2" charset="2"/>
              <a:buChar char="§"/>
            </a:pPr>
            <a:endParaRPr lang="en-US" dirty="0"/>
          </a:p>
          <a:p>
            <a:pPr>
              <a:buFont typeface="Wingdings" panose="05000000000000000000" pitchFamily="2" charset="2"/>
              <a:buChar char="§"/>
            </a:pPr>
            <a:endParaRPr lang="en-GB" dirty="0"/>
          </a:p>
        </p:txBody>
      </p:sp>
    </p:spTree>
    <p:extLst>
      <p:ext uri="{BB962C8B-B14F-4D97-AF65-F5344CB8AC3E}">
        <p14:creationId xmlns:p14="http://schemas.microsoft.com/office/powerpoint/2010/main" val="4250309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60111"/>
          </a:xfrm>
        </p:spPr>
        <p:txBody>
          <a:bodyPr>
            <a:normAutofit fontScale="90000"/>
          </a:bodyPr>
          <a:lstStyle/>
          <a:p>
            <a:r>
              <a:rPr lang="en-GB" dirty="0"/>
              <a:t>Research   objectives</a:t>
            </a:r>
          </a:p>
        </p:txBody>
      </p:sp>
      <p:sp>
        <p:nvSpPr>
          <p:cNvPr id="3" name="Content Placeholder 2"/>
          <p:cNvSpPr>
            <a:spLocks noGrp="1"/>
          </p:cNvSpPr>
          <p:nvPr>
            <p:ph idx="1"/>
          </p:nvPr>
        </p:nvSpPr>
        <p:spPr>
          <a:xfrm>
            <a:off x="838200" y="1149927"/>
            <a:ext cx="10515600" cy="5027036"/>
          </a:xfrm>
        </p:spPr>
        <p:txBody>
          <a:bodyPr/>
          <a:lstStyle/>
          <a:p>
            <a:pPr marL="0" indent="0">
              <a:buNone/>
            </a:pPr>
            <a:r>
              <a:rPr lang="en-US" dirty="0"/>
              <a:t>The  overall  purpose  of  the  study  is  to  improve  writing  skills  of  the  ESL  learner  through  the  adoption  of  the  writing  model  formulated  and  the  research  objectives  are  as  follows:</a:t>
            </a:r>
          </a:p>
          <a:p>
            <a:pPr marL="0" indent="0">
              <a:buNone/>
            </a:pPr>
            <a:r>
              <a:rPr lang="en-US" dirty="0"/>
              <a:t>1.        Formulate  a  tentative  writing  model  to  improve  writing  skills in ESL  learners</a:t>
            </a:r>
          </a:p>
          <a:p>
            <a:pPr marL="0" indent="0">
              <a:buNone/>
            </a:pPr>
            <a:r>
              <a:rPr lang="en-US" dirty="0"/>
              <a:t>2.       Carry  out  an  intervention adopting  the  writing  model to  improve  writing  skills  in  ESL  learners</a:t>
            </a:r>
          </a:p>
          <a:p>
            <a:pPr marL="0" indent="0">
              <a:buNone/>
            </a:pPr>
            <a:r>
              <a:rPr lang="en-US" dirty="0"/>
              <a:t>3.       Measure  the  effectiveness  of  the  writing  model</a:t>
            </a:r>
          </a:p>
          <a:p>
            <a:pPr marL="0" indent="0">
              <a:buNone/>
            </a:pPr>
            <a:r>
              <a:rPr lang="en-US" dirty="0"/>
              <a:t>4.       Develop  a  model  to  improve  writing  skills  in  ESL  learners</a:t>
            </a:r>
          </a:p>
          <a:p>
            <a:pPr marL="0" indent="0">
              <a:buNone/>
            </a:pPr>
            <a:endParaRPr lang="en-US" dirty="0"/>
          </a:p>
          <a:p>
            <a:pPr marL="0" indent="0">
              <a:buNone/>
            </a:pPr>
            <a:endParaRPr lang="en-GB" dirty="0"/>
          </a:p>
        </p:txBody>
      </p:sp>
    </p:spTree>
    <p:extLst>
      <p:ext uri="{BB962C8B-B14F-4D97-AF65-F5344CB8AC3E}">
        <p14:creationId xmlns:p14="http://schemas.microsoft.com/office/powerpoint/2010/main" val="941052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74072" y="789709"/>
            <a:ext cx="4166535" cy="5223164"/>
          </a:xfrm>
          <a:prstGeom prst="rect">
            <a:avLst/>
          </a:prstGeom>
        </p:spPr>
      </p:pic>
      <p:pic>
        <p:nvPicPr>
          <p:cNvPr id="4" name="Content Placeholder 3"/>
          <p:cNvPicPr>
            <a:picLocks noGrp="1" noChangeAspect="1"/>
          </p:cNvPicPr>
          <p:nvPr>
            <p:ph idx="1"/>
          </p:nvPr>
        </p:nvPicPr>
        <p:blipFill>
          <a:blip r:embed="rId3"/>
          <a:stretch>
            <a:fillRect/>
          </a:stretch>
        </p:blipFill>
        <p:spPr>
          <a:xfrm>
            <a:off x="5264727" y="526474"/>
            <a:ext cx="6082146" cy="5611090"/>
          </a:xfrm>
          <a:prstGeom prst="rect">
            <a:avLst/>
          </a:prstGeom>
        </p:spPr>
      </p:pic>
    </p:spTree>
    <p:extLst>
      <p:ext uri="{BB962C8B-B14F-4D97-AF65-F5344CB8AC3E}">
        <p14:creationId xmlns:p14="http://schemas.microsoft.com/office/powerpoint/2010/main" val="3190808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15530"/>
          </a:xfrm>
        </p:spPr>
        <p:txBody>
          <a:bodyPr/>
          <a:lstStyle/>
          <a:p>
            <a:r>
              <a:rPr lang="en-US" dirty="0"/>
              <a:t>Methodology</a:t>
            </a:r>
            <a:endParaRPr lang="en-GB" dirty="0"/>
          </a:p>
        </p:txBody>
      </p:sp>
      <p:sp>
        <p:nvSpPr>
          <p:cNvPr id="3" name="Content Placeholder 2"/>
          <p:cNvSpPr>
            <a:spLocks noGrp="1"/>
          </p:cNvSpPr>
          <p:nvPr>
            <p:ph idx="1"/>
          </p:nvPr>
        </p:nvSpPr>
        <p:spPr>
          <a:xfrm>
            <a:off x="838200" y="1080656"/>
            <a:ext cx="10515600" cy="5777344"/>
          </a:xfrm>
        </p:spPr>
        <p:txBody>
          <a:bodyPr>
            <a:normAutofit/>
          </a:bodyPr>
          <a:lstStyle/>
          <a:p>
            <a:pPr marL="0" indent="0">
              <a:buNone/>
            </a:pPr>
            <a:r>
              <a:rPr lang="en-US" dirty="0"/>
              <a:t>                       ACTION  RESEARCH</a:t>
            </a:r>
          </a:p>
          <a:p>
            <a:pPr marL="0" indent="0">
              <a:buNone/>
            </a:pPr>
            <a:r>
              <a:rPr lang="en-US" dirty="0"/>
              <a:t> Formulation  of  the  Tentative  Model  of  Writing</a:t>
            </a:r>
          </a:p>
          <a:p>
            <a:pPr marL="0" indent="0">
              <a:buNone/>
            </a:pPr>
            <a:r>
              <a:rPr lang="en-US" dirty="0"/>
              <a:t>                                       </a:t>
            </a:r>
          </a:p>
          <a:p>
            <a:pPr marL="0" indent="0">
              <a:buNone/>
            </a:pPr>
            <a:r>
              <a:rPr lang="en-US" dirty="0"/>
              <a:t>                              Pre-Test</a:t>
            </a:r>
          </a:p>
          <a:p>
            <a:pPr marL="0" indent="0">
              <a:buNone/>
            </a:pPr>
            <a:endParaRPr lang="en-US" dirty="0"/>
          </a:p>
          <a:p>
            <a:pPr marL="0" indent="0">
              <a:buNone/>
            </a:pPr>
            <a:r>
              <a:rPr lang="en-US" sz="1800" dirty="0"/>
              <a:t>Activities</a:t>
            </a:r>
            <a:r>
              <a:rPr lang="en-US" dirty="0"/>
              <a:t>           Intervention              </a:t>
            </a:r>
            <a:r>
              <a:rPr lang="en-US" sz="1800" dirty="0"/>
              <a:t>Assignments                  Workshops</a:t>
            </a:r>
          </a:p>
          <a:p>
            <a:pPr marL="0" indent="0">
              <a:buNone/>
            </a:pPr>
            <a:r>
              <a:rPr lang="en-US" sz="1800" dirty="0"/>
              <a:t>                                                                                         Reflective  Journals           Field Notes</a:t>
            </a:r>
          </a:p>
          <a:p>
            <a:pPr marL="0" indent="0">
              <a:buNone/>
            </a:pPr>
            <a:r>
              <a:rPr lang="en-US" dirty="0"/>
              <a:t>                              Post-Test</a:t>
            </a:r>
          </a:p>
          <a:p>
            <a:pPr marL="0" indent="0">
              <a:buNone/>
            </a:pPr>
            <a:r>
              <a:rPr lang="en-US" dirty="0"/>
              <a:t> Measurement  of  the  Effectiveness  of  the  Intervention</a:t>
            </a:r>
          </a:p>
          <a:p>
            <a:pPr marL="0" indent="0">
              <a:buNone/>
            </a:pPr>
            <a:r>
              <a:rPr lang="en-US" dirty="0"/>
              <a:t>                                                                </a:t>
            </a:r>
            <a:r>
              <a:rPr lang="en-US" sz="1800" dirty="0"/>
              <a:t>Comparison of  Pretest –Posttest Marks</a:t>
            </a:r>
          </a:p>
          <a:p>
            <a:pPr marL="0" indent="0">
              <a:buNone/>
            </a:pPr>
            <a:r>
              <a:rPr lang="en-US" sz="1800" dirty="0"/>
              <a:t>                                                                                                   Comparison  of  Assignment  Marks</a:t>
            </a:r>
            <a:endParaRPr lang="en-GB" sz="1800" dirty="0"/>
          </a:p>
        </p:txBody>
      </p:sp>
      <p:sp>
        <p:nvSpPr>
          <p:cNvPr id="5" name="Down Arrow 4"/>
          <p:cNvSpPr/>
          <p:nvPr/>
        </p:nvSpPr>
        <p:spPr>
          <a:xfrm>
            <a:off x="3643745" y="2105891"/>
            <a:ext cx="665019" cy="2770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Left Arrow 5"/>
          <p:cNvSpPr/>
          <p:nvPr/>
        </p:nvSpPr>
        <p:spPr>
          <a:xfrm>
            <a:off x="2064327" y="3785062"/>
            <a:ext cx="484909" cy="1842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Arrow 6"/>
          <p:cNvSpPr/>
          <p:nvPr/>
        </p:nvSpPr>
        <p:spPr>
          <a:xfrm>
            <a:off x="4862946" y="3814848"/>
            <a:ext cx="498764" cy="1842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own Arrow 7"/>
          <p:cNvSpPr/>
          <p:nvPr/>
        </p:nvSpPr>
        <p:spPr>
          <a:xfrm>
            <a:off x="3719943" y="3098512"/>
            <a:ext cx="512619" cy="4294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own Arrow 8"/>
          <p:cNvSpPr/>
          <p:nvPr/>
        </p:nvSpPr>
        <p:spPr>
          <a:xfrm>
            <a:off x="3643744" y="4191000"/>
            <a:ext cx="665019" cy="3452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a:off x="7169729" y="3814848"/>
            <a:ext cx="457200" cy="1330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ight Arrow 3"/>
          <p:cNvSpPr/>
          <p:nvPr/>
        </p:nvSpPr>
        <p:spPr>
          <a:xfrm>
            <a:off x="4862947" y="4191000"/>
            <a:ext cx="498764" cy="207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a:off x="7484918" y="4191000"/>
            <a:ext cx="346363" cy="2147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en-GB" dirty="0"/>
          </a:p>
        </p:txBody>
      </p:sp>
      <p:sp>
        <p:nvSpPr>
          <p:cNvPr id="12" name="Down Arrow 11"/>
          <p:cNvSpPr/>
          <p:nvPr/>
        </p:nvSpPr>
        <p:spPr>
          <a:xfrm>
            <a:off x="3643744" y="4918364"/>
            <a:ext cx="665019" cy="2809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Arrow 12"/>
          <p:cNvSpPr/>
          <p:nvPr/>
        </p:nvSpPr>
        <p:spPr>
          <a:xfrm>
            <a:off x="5361710" y="5708073"/>
            <a:ext cx="498764" cy="277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en-GB" dirty="0"/>
          </a:p>
        </p:txBody>
      </p:sp>
      <p:sp>
        <p:nvSpPr>
          <p:cNvPr id="14" name="Right Arrow 13"/>
          <p:cNvSpPr/>
          <p:nvPr/>
        </p:nvSpPr>
        <p:spPr>
          <a:xfrm>
            <a:off x="5361710" y="6234545"/>
            <a:ext cx="498764" cy="2355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75218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31273"/>
            <a:ext cx="10515600" cy="5345690"/>
          </a:xfrm>
        </p:spPr>
        <p:txBody>
          <a:bodyPr/>
          <a:lstStyle/>
          <a:p>
            <a:pPr>
              <a:buFont typeface="Wingdings" panose="05000000000000000000" pitchFamily="2" charset="2"/>
              <a:buChar char="§"/>
            </a:pPr>
            <a:r>
              <a:rPr lang="en-US" dirty="0"/>
              <a:t>  22  students  - Type  1C  School – Colombo  South  Zone</a:t>
            </a:r>
          </a:p>
          <a:p>
            <a:pPr>
              <a:buFont typeface="Wingdings" panose="05000000000000000000" pitchFamily="2" charset="2"/>
              <a:buChar char="§"/>
            </a:pPr>
            <a:r>
              <a:rPr lang="en-US" dirty="0"/>
              <a:t>  20  Sessions  of  80  minute  duration  -  six  months – From  January  2018 – July 2018</a:t>
            </a:r>
          </a:p>
          <a:p>
            <a:pPr marL="0" indent="0">
              <a:buNone/>
            </a:pPr>
            <a:endParaRPr lang="en-GB" dirty="0"/>
          </a:p>
        </p:txBody>
      </p:sp>
      <p:pic>
        <p:nvPicPr>
          <p:cNvPr id="2" name="Picture 1"/>
          <p:cNvPicPr>
            <a:picLocks noChangeAspect="1"/>
          </p:cNvPicPr>
          <p:nvPr/>
        </p:nvPicPr>
        <p:blipFill>
          <a:blip r:embed="rId2"/>
          <a:stretch>
            <a:fillRect/>
          </a:stretch>
        </p:blipFill>
        <p:spPr>
          <a:xfrm rot="21220567">
            <a:off x="7695883" y="2341418"/>
            <a:ext cx="3657917" cy="2354571"/>
          </a:xfrm>
          <a:prstGeom prst="rect">
            <a:avLst/>
          </a:prstGeom>
        </p:spPr>
      </p:pic>
      <p:pic>
        <p:nvPicPr>
          <p:cNvPr id="4" name="Picture 3"/>
          <p:cNvPicPr>
            <a:picLocks noChangeAspect="1"/>
          </p:cNvPicPr>
          <p:nvPr/>
        </p:nvPicPr>
        <p:blipFill>
          <a:blip r:embed="rId3"/>
          <a:stretch>
            <a:fillRect/>
          </a:stretch>
        </p:blipFill>
        <p:spPr>
          <a:xfrm rot="646350">
            <a:off x="4648074" y="2312246"/>
            <a:ext cx="3047809" cy="2383743"/>
          </a:xfrm>
          <a:prstGeom prst="rect">
            <a:avLst/>
          </a:prstGeom>
        </p:spPr>
      </p:pic>
      <p:pic>
        <p:nvPicPr>
          <p:cNvPr id="5" name="Picture 4"/>
          <p:cNvPicPr>
            <a:picLocks noChangeAspect="1"/>
          </p:cNvPicPr>
          <p:nvPr/>
        </p:nvPicPr>
        <p:blipFill>
          <a:blip r:embed="rId4"/>
          <a:stretch>
            <a:fillRect/>
          </a:stretch>
        </p:blipFill>
        <p:spPr>
          <a:xfrm rot="539673">
            <a:off x="10125120" y="4599709"/>
            <a:ext cx="1609679" cy="1577253"/>
          </a:xfrm>
          <a:prstGeom prst="rect">
            <a:avLst/>
          </a:prstGeom>
        </p:spPr>
      </p:pic>
      <p:pic>
        <p:nvPicPr>
          <p:cNvPr id="6" name="Picture 5"/>
          <p:cNvPicPr>
            <a:picLocks noChangeAspect="1"/>
          </p:cNvPicPr>
          <p:nvPr/>
        </p:nvPicPr>
        <p:blipFill>
          <a:blip r:embed="rId5"/>
          <a:stretch>
            <a:fillRect/>
          </a:stretch>
        </p:blipFill>
        <p:spPr>
          <a:xfrm>
            <a:off x="7577335" y="5167746"/>
            <a:ext cx="2584928" cy="1617790"/>
          </a:xfrm>
          <a:prstGeom prst="rect">
            <a:avLst/>
          </a:prstGeom>
        </p:spPr>
      </p:pic>
      <p:pic>
        <p:nvPicPr>
          <p:cNvPr id="7" name="Picture 6"/>
          <p:cNvPicPr>
            <a:picLocks noChangeAspect="1"/>
          </p:cNvPicPr>
          <p:nvPr/>
        </p:nvPicPr>
        <p:blipFill>
          <a:blip r:embed="rId6"/>
          <a:stretch>
            <a:fillRect/>
          </a:stretch>
        </p:blipFill>
        <p:spPr>
          <a:xfrm>
            <a:off x="5444836" y="5070764"/>
            <a:ext cx="2132499" cy="1689498"/>
          </a:xfrm>
          <a:prstGeom prst="rect">
            <a:avLst/>
          </a:prstGeom>
        </p:spPr>
      </p:pic>
    </p:spTree>
    <p:extLst>
      <p:ext uri="{BB962C8B-B14F-4D97-AF65-F5344CB8AC3E}">
        <p14:creationId xmlns:p14="http://schemas.microsoft.com/office/powerpoint/2010/main" val="765204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43239"/>
          </a:xfrm>
        </p:spPr>
        <p:txBody>
          <a:bodyPr/>
          <a:lstStyle/>
          <a:p>
            <a:r>
              <a:rPr lang="en-US"/>
              <a:t>Intervention </a:t>
            </a:r>
            <a:endParaRPr lang="en-GB"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209313357"/>
              </p:ext>
            </p:extLst>
          </p:nvPr>
        </p:nvGraphicFramePr>
        <p:xfrm>
          <a:off x="720436" y="983674"/>
          <a:ext cx="5514109" cy="5799609"/>
        </p:xfrm>
        <a:graphic>
          <a:graphicData uri="http://schemas.openxmlformats.org/drawingml/2006/table">
            <a:tbl>
              <a:tblPr firstRow="1" bandRow="1">
                <a:tableStyleId>{5C22544A-7EE6-4342-B048-85BDC9FD1C3A}</a:tableStyleId>
              </a:tblPr>
              <a:tblGrid>
                <a:gridCol w="2332054">
                  <a:extLst>
                    <a:ext uri="{9D8B030D-6E8A-4147-A177-3AD203B41FA5}">
                      <a16:colId xmlns:a16="http://schemas.microsoft.com/office/drawing/2014/main" val="3093878508"/>
                    </a:ext>
                  </a:extLst>
                </a:gridCol>
                <a:gridCol w="3182055">
                  <a:extLst>
                    <a:ext uri="{9D8B030D-6E8A-4147-A177-3AD203B41FA5}">
                      <a16:colId xmlns:a16="http://schemas.microsoft.com/office/drawing/2014/main" val="731711834"/>
                    </a:ext>
                  </a:extLst>
                </a:gridCol>
              </a:tblGrid>
              <a:tr h="763241">
                <a:tc>
                  <a:txBody>
                    <a:bodyPr/>
                    <a:lstStyle/>
                    <a:p>
                      <a:r>
                        <a:rPr lang="en-US" sz="1200" dirty="0"/>
                        <a:t>Stage  1</a:t>
                      </a:r>
                    </a:p>
                    <a:p>
                      <a:r>
                        <a:rPr lang="en-US" sz="1200" dirty="0"/>
                        <a:t>Imperatives</a:t>
                      </a:r>
                      <a:endParaRPr lang="en-GB" sz="1200" dirty="0"/>
                    </a:p>
                  </a:txBody>
                  <a:tcPr/>
                </a:tc>
                <a:tc>
                  <a:txBody>
                    <a:bodyPr/>
                    <a:lstStyle/>
                    <a:p>
                      <a:r>
                        <a:rPr lang="en-US" sz="1200" dirty="0"/>
                        <a:t>Recipes</a:t>
                      </a:r>
                    </a:p>
                    <a:p>
                      <a:r>
                        <a:rPr lang="en-US" sz="1200" dirty="0"/>
                        <a:t>Dos</a:t>
                      </a:r>
                      <a:r>
                        <a:rPr lang="en-US" sz="1200" baseline="0" dirty="0"/>
                        <a:t>  and  Don’ts  -  Nature</a:t>
                      </a:r>
                    </a:p>
                    <a:p>
                      <a:r>
                        <a:rPr lang="en-US" sz="1200" baseline="0" dirty="0"/>
                        <a:t>                                   Good  Habits</a:t>
                      </a:r>
                      <a:endParaRPr lang="en-US" sz="1200" dirty="0"/>
                    </a:p>
                  </a:txBody>
                  <a:tcPr/>
                </a:tc>
                <a:extLst>
                  <a:ext uri="{0D108BD9-81ED-4DB2-BD59-A6C34878D82A}">
                    <a16:rowId xmlns:a16="http://schemas.microsoft.com/office/drawing/2014/main" val="607818172"/>
                  </a:ext>
                </a:extLst>
              </a:tr>
              <a:tr h="457720">
                <a:tc>
                  <a:txBody>
                    <a:bodyPr/>
                    <a:lstStyle/>
                    <a:p>
                      <a:r>
                        <a:rPr lang="en-US" sz="1200" dirty="0"/>
                        <a:t>WORK_SHOP  ONE  _  MECHANICS</a:t>
                      </a:r>
                      <a:r>
                        <a:rPr lang="en-US" sz="1200" baseline="0" dirty="0"/>
                        <a:t>  </a:t>
                      </a:r>
                      <a:endParaRPr lang="en-GB" sz="1200" dirty="0"/>
                    </a:p>
                  </a:txBody>
                  <a:tcPr/>
                </a:tc>
                <a:tc>
                  <a:txBody>
                    <a:bodyPr/>
                    <a:lstStyle/>
                    <a:p>
                      <a:r>
                        <a:rPr lang="en-US" sz="1200" baseline="0" dirty="0"/>
                        <a:t> OF  WRITING</a:t>
                      </a:r>
                      <a:endParaRPr lang="en-GB" sz="1200" dirty="0"/>
                    </a:p>
                  </a:txBody>
                  <a:tcPr/>
                </a:tc>
                <a:extLst>
                  <a:ext uri="{0D108BD9-81ED-4DB2-BD59-A6C34878D82A}">
                    <a16:rowId xmlns:a16="http://schemas.microsoft.com/office/drawing/2014/main" val="761019136"/>
                  </a:ext>
                </a:extLst>
              </a:tr>
              <a:tr h="992213">
                <a:tc>
                  <a:txBody>
                    <a:bodyPr/>
                    <a:lstStyle/>
                    <a:p>
                      <a:r>
                        <a:rPr lang="en-US" sz="1200" dirty="0"/>
                        <a:t>Stage   2</a:t>
                      </a:r>
                    </a:p>
                    <a:p>
                      <a:r>
                        <a:rPr lang="en-US" sz="1200" dirty="0"/>
                        <a:t>Picture  Description</a:t>
                      </a:r>
                      <a:endParaRPr lang="en-GB" sz="1200" dirty="0"/>
                    </a:p>
                  </a:txBody>
                  <a:tcPr/>
                </a:tc>
                <a:tc>
                  <a:txBody>
                    <a:bodyPr/>
                    <a:lstStyle/>
                    <a:p>
                      <a:r>
                        <a:rPr lang="en-US" sz="1200" dirty="0"/>
                        <a:t>Classroom</a:t>
                      </a:r>
                    </a:p>
                    <a:p>
                      <a:r>
                        <a:rPr lang="en-US" sz="1200" dirty="0"/>
                        <a:t>Bedroom</a:t>
                      </a:r>
                    </a:p>
                    <a:p>
                      <a:r>
                        <a:rPr lang="en-US" sz="1200" dirty="0"/>
                        <a:t>Park</a:t>
                      </a:r>
                    </a:p>
                    <a:p>
                      <a:r>
                        <a:rPr lang="en-US" sz="1200" dirty="0"/>
                        <a:t>Fair</a:t>
                      </a:r>
                      <a:endParaRPr lang="en-GB" sz="1200" dirty="0"/>
                    </a:p>
                  </a:txBody>
                  <a:tcPr/>
                </a:tc>
                <a:extLst>
                  <a:ext uri="{0D108BD9-81ED-4DB2-BD59-A6C34878D82A}">
                    <a16:rowId xmlns:a16="http://schemas.microsoft.com/office/drawing/2014/main" val="1010400432"/>
                  </a:ext>
                </a:extLst>
              </a:tr>
              <a:tr h="457720">
                <a:tc>
                  <a:txBody>
                    <a:bodyPr/>
                    <a:lstStyle/>
                    <a:p>
                      <a:r>
                        <a:rPr lang="en-US" sz="1200" dirty="0"/>
                        <a:t>WORKSHOP  TWO _  PAIRWORK</a:t>
                      </a:r>
                      <a:endParaRPr lang="en-GB" sz="1200" dirty="0"/>
                    </a:p>
                  </a:txBody>
                  <a:tcPr/>
                </a:tc>
                <a:tc>
                  <a:txBody>
                    <a:bodyPr/>
                    <a:lstStyle/>
                    <a:p>
                      <a:r>
                        <a:rPr kumimoji="0" lang="en-US" sz="1200" b="0" i="0" u="none" strike="noStrike" kern="1200" cap="none" spc="0" normalizeH="0" baseline="0" noProof="0" dirty="0">
                          <a:ln>
                            <a:noFill/>
                          </a:ln>
                          <a:solidFill>
                            <a:prstClr val="black"/>
                          </a:solidFill>
                          <a:effectLst/>
                          <a:uLnTx/>
                          <a:uFillTx/>
                          <a:latin typeface="+mn-lt"/>
                          <a:ea typeface="+mn-ea"/>
                          <a:cs typeface="+mn-cs"/>
                        </a:rPr>
                        <a:t>AND   GROUPWORK </a:t>
                      </a:r>
                      <a:endParaRPr lang="en-GB" sz="1200" dirty="0"/>
                    </a:p>
                  </a:txBody>
                  <a:tcPr/>
                </a:tc>
                <a:extLst>
                  <a:ext uri="{0D108BD9-81ED-4DB2-BD59-A6C34878D82A}">
                    <a16:rowId xmlns:a16="http://schemas.microsoft.com/office/drawing/2014/main" val="3503242637"/>
                  </a:ext>
                </a:extLst>
              </a:tr>
              <a:tr h="763241">
                <a:tc>
                  <a:txBody>
                    <a:bodyPr/>
                    <a:lstStyle/>
                    <a:p>
                      <a:r>
                        <a:rPr lang="en-US" sz="1200" dirty="0"/>
                        <a:t>Stage   3</a:t>
                      </a:r>
                    </a:p>
                    <a:p>
                      <a:r>
                        <a:rPr lang="en-US" sz="1200" dirty="0"/>
                        <a:t>Describe  a  Person</a:t>
                      </a:r>
                      <a:endParaRPr lang="en-GB" sz="1200" dirty="0"/>
                    </a:p>
                  </a:txBody>
                  <a:tcPr/>
                </a:tc>
                <a:tc>
                  <a:txBody>
                    <a:bodyPr/>
                    <a:lstStyle/>
                    <a:p>
                      <a:r>
                        <a:rPr lang="en-US" sz="1200" dirty="0"/>
                        <a:t>My  Grade  One  Class  Teacher</a:t>
                      </a:r>
                    </a:p>
                    <a:p>
                      <a:r>
                        <a:rPr lang="en-US" sz="1200" dirty="0"/>
                        <a:t>My  Mother</a:t>
                      </a:r>
                    </a:p>
                    <a:p>
                      <a:r>
                        <a:rPr lang="en-US" sz="1200" dirty="0"/>
                        <a:t>My  </a:t>
                      </a:r>
                      <a:r>
                        <a:rPr lang="en-US" sz="1200" dirty="0" err="1"/>
                        <a:t>Favourite</a:t>
                      </a:r>
                      <a:r>
                        <a:rPr lang="en-US" sz="1200" dirty="0"/>
                        <a:t>  Person</a:t>
                      </a:r>
                      <a:endParaRPr lang="en-GB" sz="1200" dirty="0"/>
                    </a:p>
                  </a:txBody>
                  <a:tcPr/>
                </a:tc>
                <a:extLst>
                  <a:ext uri="{0D108BD9-81ED-4DB2-BD59-A6C34878D82A}">
                    <a16:rowId xmlns:a16="http://schemas.microsoft.com/office/drawing/2014/main" val="1354762869"/>
                  </a:ext>
                </a:extLst>
              </a:tr>
              <a:tr h="992213">
                <a:tc>
                  <a:txBody>
                    <a:bodyPr/>
                    <a:lstStyle/>
                    <a:p>
                      <a:r>
                        <a:rPr lang="en-US" sz="1200" dirty="0"/>
                        <a:t>Stage   4</a:t>
                      </a:r>
                    </a:p>
                    <a:p>
                      <a:r>
                        <a:rPr lang="en-US" sz="1200" dirty="0"/>
                        <a:t>Describe  a  Place</a:t>
                      </a:r>
                      <a:endParaRPr lang="en-GB" sz="1200" dirty="0"/>
                    </a:p>
                  </a:txBody>
                  <a:tcPr/>
                </a:tc>
                <a:tc>
                  <a:txBody>
                    <a:bodyPr/>
                    <a:lstStyle/>
                    <a:p>
                      <a:r>
                        <a:rPr lang="en-US" sz="1200" dirty="0"/>
                        <a:t>My  School</a:t>
                      </a:r>
                    </a:p>
                    <a:p>
                      <a:r>
                        <a:rPr lang="en-US" sz="1200" dirty="0"/>
                        <a:t>Home Sweet Home</a:t>
                      </a:r>
                    </a:p>
                    <a:p>
                      <a:r>
                        <a:rPr lang="en-US" sz="1200" dirty="0"/>
                        <a:t>My  Country</a:t>
                      </a:r>
                    </a:p>
                    <a:p>
                      <a:r>
                        <a:rPr lang="en-US" sz="1200" dirty="0"/>
                        <a:t>My  Hometown</a:t>
                      </a:r>
                      <a:endParaRPr lang="en-GB" sz="1200" dirty="0"/>
                    </a:p>
                  </a:txBody>
                  <a:tcPr/>
                </a:tc>
                <a:extLst>
                  <a:ext uri="{0D108BD9-81ED-4DB2-BD59-A6C34878D82A}">
                    <a16:rowId xmlns:a16="http://schemas.microsoft.com/office/drawing/2014/main" val="2850243054"/>
                  </a:ext>
                </a:extLst>
              </a:tr>
              <a:tr h="534267">
                <a:tc>
                  <a:txBody>
                    <a:bodyPr/>
                    <a:lstStyle/>
                    <a:p>
                      <a:r>
                        <a:rPr lang="en-US" sz="1200" dirty="0"/>
                        <a:t>Stage   5</a:t>
                      </a:r>
                    </a:p>
                    <a:p>
                      <a:r>
                        <a:rPr lang="en-US" sz="1200" dirty="0"/>
                        <a:t>Write  a  Note</a:t>
                      </a:r>
                      <a:endParaRPr lang="en-GB" sz="1200" dirty="0"/>
                    </a:p>
                  </a:txBody>
                  <a:tcPr/>
                </a:tc>
                <a:tc>
                  <a:txBody>
                    <a:bodyPr/>
                    <a:lstStyle/>
                    <a:p>
                      <a:r>
                        <a:rPr lang="en-US" sz="1200" dirty="0"/>
                        <a:t>Note  to  mom</a:t>
                      </a:r>
                    </a:p>
                    <a:p>
                      <a:r>
                        <a:rPr lang="en-US" sz="1200" dirty="0"/>
                        <a:t>Reply  Note</a:t>
                      </a:r>
                      <a:r>
                        <a:rPr lang="en-US" sz="1200" baseline="0" dirty="0"/>
                        <a:t>  to  a  Friend</a:t>
                      </a:r>
                      <a:endParaRPr lang="en-GB" sz="1200" dirty="0"/>
                    </a:p>
                  </a:txBody>
                  <a:tcPr/>
                </a:tc>
                <a:extLst>
                  <a:ext uri="{0D108BD9-81ED-4DB2-BD59-A6C34878D82A}">
                    <a16:rowId xmlns:a16="http://schemas.microsoft.com/office/drawing/2014/main" val="1813741239"/>
                  </a:ext>
                </a:extLst>
              </a:tr>
              <a:tr h="838994">
                <a:tc>
                  <a:txBody>
                    <a:bodyPr/>
                    <a:lstStyle/>
                    <a:p>
                      <a:r>
                        <a:rPr lang="en-US" sz="1200" dirty="0"/>
                        <a:t>Stage   6</a:t>
                      </a:r>
                    </a:p>
                    <a:p>
                      <a:r>
                        <a:rPr lang="en-US" sz="1200" dirty="0"/>
                        <a:t>Write  a  Notice</a:t>
                      </a:r>
                      <a:endParaRPr lang="en-GB" sz="1200" dirty="0"/>
                    </a:p>
                  </a:txBody>
                  <a:tcPr/>
                </a:tc>
                <a:tc>
                  <a:txBody>
                    <a:bodyPr/>
                    <a:lstStyle/>
                    <a:p>
                      <a:r>
                        <a:rPr lang="en-US" sz="1200" dirty="0"/>
                        <a:t>Cultural  Day</a:t>
                      </a:r>
                    </a:p>
                    <a:p>
                      <a:r>
                        <a:rPr lang="en-US" sz="1200" dirty="0"/>
                        <a:t>Tree  Planting  Day</a:t>
                      </a:r>
                    </a:p>
                    <a:p>
                      <a:r>
                        <a:rPr lang="en-US" sz="1200" dirty="0"/>
                        <a:t>Nature Club</a:t>
                      </a:r>
                    </a:p>
                    <a:p>
                      <a:r>
                        <a:rPr lang="en-US" sz="1200" dirty="0"/>
                        <a:t>Readers’ Club</a:t>
                      </a:r>
                      <a:endParaRPr lang="en-GB" sz="1200" dirty="0"/>
                    </a:p>
                  </a:txBody>
                  <a:tcPr/>
                </a:tc>
                <a:extLst>
                  <a:ext uri="{0D108BD9-81ED-4DB2-BD59-A6C34878D82A}">
                    <a16:rowId xmlns:a16="http://schemas.microsoft.com/office/drawing/2014/main" val="139177024"/>
                  </a:ext>
                </a:extLst>
              </a:tr>
            </a:tbl>
          </a:graphicData>
        </a:graphic>
      </p:graphicFrame>
      <p:sp>
        <p:nvSpPr>
          <p:cNvPr id="14" name="TextBox 13"/>
          <p:cNvSpPr txBox="1"/>
          <p:nvPr/>
        </p:nvSpPr>
        <p:spPr>
          <a:xfrm>
            <a:off x="6927274" y="1427018"/>
            <a:ext cx="3976254" cy="5355312"/>
          </a:xfrm>
          <a:prstGeom prst="rect">
            <a:avLst/>
          </a:prstGeom>
          <a:noFill/>
          <a:ln>
            <a:solidFill>
              <a:srgbClr val="FF0000"/>
            </a:solidFill>
          </a:ln>
        </p:spPr>
        <p:txBody>
          <a:bodyPr wrap="square" rtlCol="0">
            <a:spAutoFit/>
          </a:bodyPr>
          <a:lstStyle/>
          <a:p>
            <a:r>
              <a:rPr lang="en-US" dirty="0">
                <a:solidFill>
                  <a:srgbClr val="FF0000"/>
                </a:solidFill>
              </a:rPr>
              <a:t>Language   Games </a:t>
            </a:r>
          </a:p>
          <a:p>
            <a:pPr marL="285750" indent="-285750">
              <a:buFont typeface="Wingdings" panose="05000000000000000000" pitchFamily="2" charset="2"/>
              <a:buChar char="ü"/>
            </a:pPr>
            <a:r>
              <a:rPr lang="en-US" dirty="0"/>
              <a:t>Motivation / Prior  knowledge</a:t>
            </a:r>
          </a:p>
          <a:p>
            <a:r>
              <a:rPr lang="en-US" dirty="0">
                <a:solidFill>
                  <a:srgbClr val="FF0000"/>
                </a:solidFill>
              </a:rPr>
              <a:t>Guided  Writing  Activities- </a:t>
            </a:r>
          </a:p>
          <a:p>
            <a:r>
              <a:rPr lang="en-US" dirty="0"/>
              <a:t>Translation</a:t>
            </a:r>
          </a:p>
          <a:p>
            <a:r>
              <a:rPr lang="en-US" dirty="0"/>
              <a:t>Fill  in  the  blanks.</a:t>
            </a:r>
          </a:p>
          <a:p>
            <a:r>
              <a:rPr lang="en-US" dirty="0"/>
              <a:t>Match.</a:t>
            </a:r>
          </a:p>
          <a:p>
            <a:r>
              <a:rPr lang="en-US" dirty="0"/>
              <a:t>Listen  and  complete.</a:t>
            </a:r>
          </a:p>
          <a:p>
            <a:r>
              <a:rPr lang="en-US" dirty="0"/>
              <a:t>Rearrange.</a:t>
            </a:r>
          </a:p>
          <a:p>
            <a:r>
              <a:rPr lang="en-US" dirty="0"/>
              <a:t>Sentence  writing.</a:t>
            </a:r>
          </a:p>
          <a:p>
            <a:pPr marL="285750" indent="-285750">
              <a:buFont typeface="Wingdings" panose="05000000000000000000" pitchFamily="2" charset="2"/>
              <a:buChar char="ü"/>
            </a:pPr>
            <a:r>
              <a:rPr lang="en-US" dirty="0"/>
              <a:t>Equip  the  learner  with  structures  , ideas and  vocabulary</a:t>
            </a:r>
          </a:p>
          <a:p>
            <a:r>
              <a:rPr lang="en-US" dirty="0">
                <a:solidFill>
                  <a:srgbClr val="FF0000"/>
                </a:solidFill>
              </a:rPr>
              <a:t>Model  Writing  </a:t>
            </a:r>
          </a:p>
          <a:p>
            <a:pPr marL="285750" indent="-285750">
              <a:buFont typeface="Wingdings" panose="05000000000000000000" pitchFamily="2" charset="2"/>
              <a:buChar char="ü"/>
            </a:pPr>
            <a:r>
              <a:rPr lang="en-US" dirty="0"/>
              <a:t> Resourcing </a:t>
            </a:r>
          </a:p>
          <a:p>
            <a:r>
              <a:rPr lang="en-US" dirty="0">
                <a:solidFill>
                  <a:srgbClr val="FF0000"/>
                </a:solidFill>
              </a:rPr>
              <a:t>Free  Writing</a:t>
            </a:r>
          </a:p>
          <a:p>
            <a:r>
              <a:rPr lang="en-US" dirty="0"/>
              <a:t>Brainstorming</a:t>
            </a:r>
          </a:p>
          <a:p>
            <a:pPr marL="285750" indent="-285750">
              <a:buFont typeface="Wingdings" panose="05000000000000000000" pitchFamily="2" charset="2"/>
              <a:buChar char="ü"/>
            </a:pPr>
            <a:r>
              <a:rPr lang="en-US" dirty="0"/>
              <a:t> Revising  /  Feedback - Portfolio</a:t>
            </a:r>
          </a:p>
          <a:p>
            <a:r>
              <a:rPr lang="en-US" dirty="0">
                <a:solidFill>
                  <a:srgbClr val="FF0000"/>
                </a:solidFill>
              </a:rPr>
              <a:t>Assignment </a:t>
            </a:r>
            <a:endParaRPr lang="en-US" dirty="0"/>
          </a:p>
          <a:p>
            <a:pPr marL="285750" indent="-285750">
              <a:buFont typeface="Wingdings" panose="05000000000000000000" pitchFamily="2" charset="2"/>
              <a:buChar char="ü"/>
            </a:pPr>
            <a:r>
              <a:rPr lang="en-US" dirty="0"/>
              <a:t> Testing  the  model</a:t>
            </a:r>
          </a:p>
          <a:p>
            <a:endParaRPr lang="en-GB" dirty="0"/>
          </a:p>
        </p:txBody>
      </p:sp>
    </p:spTree>
    <p:extLst>
      <p:ext uri="{BB962C8B-B14F-4D97-AF65-F5344CB8AC3E}">
        <p14:creationId xmlns:p14="http://schemas.microsoft.com/office/powerpoint/2010/main" val="4021448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709" y="365126"/>
            <a:ext cx="10564091" cy="313748"/>
          </a:xfrm>
        </p:spPr>
        <p:txBody>
          <a:bodyPr>
            <a:normAutofit fontScale="90000"/>
          </a:bodyPr>
          <a:lstStyle/>
          <a:p>
            <a:r>
              <a:rPr lang="en-US" dirty="0"/>
              <a:t>Comparison  of  Assignment  Marks</a:t>
            </a:r>
            <a:endParaRPr lang="en-GB" dirty="0"/>
          </a:p>
        </p:txBody>
      </p:sp>
      <p:pic>
        <p:nvPicPr>
          <p:cNvPr id="4" name="Content Placeholder 3"/>
          <p:cNvPicPr>
            <a:picLocks noGrp="1" noChangeAspect="1"/>
          </p:cNvPicPr>
          <p:nvPr>
            <p:ph idx="1"/>
          </p:nvPr>
        </p:nvPicPr>
        <p:blipFill>
          <a:blip r:embed="rId2"/>
          <a:stretch>
            <a:fillRect/>
          </a:stretch>
        </p:blipFill>
        <p:spPr>
          <a:xfrm>
            <a:off x="637309" y="817418"/>
            <a:ext cx="9892146" cy="4239491"/>
          </a:xfrm>
        </p:spPr>
      </p:pic>
      <p:graphicFrame>
        <p:nvGraphicFramePr>
          <p:cNvPr id="7" name="Table 6"/>
          <p:cNvGraphicFramePr>
            <a:graphicFrameLocks noGrp="1"/>
          </p:cNvGraphicFramePr>
          <p:nvPr>
            <p:extLst>
              <p:ext uri="{D42A27DB-BD31-4B8C-83A1-F6EECF244321}">
                <p14:modId xmlns:p14="http://schemas.microsoft.com/office/powerpoint/2010/main" val="1400175368"/>
              </p:ext>
            </p:extLst>
          </p:nvPr>
        </p:nvGraphicFramePr>
        <p:xfrm>
          <a:off x="5417130" y="5223164"/>
          <a:ext cx="6608614" cy="1404006"/>
        </p:xfrm>
        <a:graphic>
          <a:graphicData uri="http://schemas.openxmlformats.org/drawingml/2006/table">
            <a:tbl>
              <a:tblPr firstRow="1" firstCol="1" bandRow="1">
                <a:tableStyleId>{5C22544A-7EE6-4342-B048-85BDC9FD1C3A}</a:tableStyleId>
              </a:tblPr>
              <a:tblGrid>
                <a:gridCol w="600316">
                  <a:extLst>
                    <a:ext uri="{9D8B030D-6E8A-4147-A177-3AD203B41FA5}">
                      <a16:colId xmlns:a16="http://schemas.microsoft.com/office/drawing/2014/main" val="2703174992"/>
                    </a:ext>
                  </a:extLst>
                </a:gridCol>
                <a:gridCol w="600316">
                  <a:extLst>
                    <a:ext uri="{9D8B030D-6E8A-4147-A177-3AD203B41FA5}">
                      <a16:colId xmlns:a16="http://schemas.microsoft.com/office/drawing/2014/main" val="2230532415"/>
                    </a:ext>
                  </a:extLst>
                </a:gridCol>
                <a:gridCol w="600316">
                  <a:extLst>
                    <a:ext uri="{9D8B030D-6E8A-4147-A177-3AD203B41FA5}">
                      <a16:colId xmlns:a16="http://schemas.microsoft.com/office/drawing/2014/main" val="590928621"/>
                    </a:ext>
                  </a:extLst>
                </a:gridCol>
                <a:gridCol w="600316">
                  <a:extLst>
                    <a:ext uri="{9D8B030D-6E8A-4147-A177-3AD203B41FA5}">
                      <a16:colId xmlns:a16="http://schemas.microsoft.com/office/drawing/2014/main" val="1838077244"/>
                    </a:ext>
                  </a:extLst>
                </a:gridCol>
                <a:gridCol w="601050">
                  <a:extLst>
                    <a:ext uri="{9D8B030D-6E8A-4147-A177-3AD203B41FA5}">
                      <a16:colId xmlns:a16="http://schemas.microsoft.com/office/drawing/2014/main" val="377814099"/>
                    </a:ext>
                  </a:extLst>
                </a:gridCol>
                <a:gridCol w="601050">
                  <a:extLst>
                    <a:ext uri="{9D8B030D-6E8A-4147-A177-3AD203B41FA5}">
                      <a16:colId xmlns:a16="http://schemas.microsoft.com/office/drawing/2014/main" val="3878802078"/>
                    </a:ext>
                  </a:extLst>
                </a:gridCol>
                <a:gridCol w="601050">
                  <a:extLst>
                    <a:ext uri="{9D8B030D-6E8A-4147-A177-3AD203B41FA5}">
                      <a16:colId xmlns:a16="http://schemas.microsoft.com/office/drawing/2014/main" val="3301569004"/>
                    </a:ext>
                  </a:extLst>
                </a:gridCol>
                <a:gridCol w="601050">
                  <a:extLst>
                    <a:ext uri="{9D8B030D-6E8A-4147-A177-3AD203B41FA5}">
                      <a16:colId xmlns:a16="http://schemas.microsoft.com/office/drawing/2014/main" val="59607197"/>
                    </a:ext>
                  </a:extLst>
                </a:gridCol>
                <a:gridCol w="601050">
                  <a:extLst>
                    <a:ext uri="{9D8B030D-6E8A-4147-A177-3AD203B41FA5}">
                      <a16:colId xmlns:a16="http://schemas.microsoft.com/office/drawing/2014/main" val="2244537186"/>
                    </a:ext>
                  </a:extLst>
                </a:gridCol>
                <a:gridCol w="601050">
                  <a:extLst>
                    <a:ext uri="{9D8B030D-6E8A-4147-A177-3AD203B41FA5}">
                      <a16:colId xmlns:a16="http://schemas.microsoft.com/office/drawing/2014/main" val="3081609257"/>
                    </a:ext>
                  </a:extLst>
                </a:gridCol>
                <a:gridCol w="601050">
                  <a:extLst>
                    <a:ext uri="{9D8B030D-6E8A-4147-A177-3AD203B41FA5}">
                      <a16:colId xmlns:a16="http://schemas.microsoft.com/office/drawing/2014/main" val="397895046"/>
                    </a:ext>
                  </a:extLst>
                </a:gridCol>
              </a:tblGrid>
              <a:tr h="327678">
                <a:tc>
                  <a:txBody>
                    <a:bodyPr/>
                    <a:lstStyle/>
                    <a:p>
                      <a:pPr>
                        <a:lnSpc>
                          <a:spcPct val="107000"/>
                        </a:lnSpc>
                        <a:spcAft>
                          <a:spcPts val="0"/>
                        </a:spcAft>
                      </a:pPr>
                      <a:r>
                        <a:rPr lang="en-GB" sz="1100">
                          <a:effectLst/>
                        </a:rPr>
                        <a:t>Marks</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0-10</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11-20</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21-30</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31-40</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41-50</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51-60</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61-70</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71-80</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81-90</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91-100</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extLst>
                  <a:ext uri="{0D108BD9-81ED-4DB2-BD59-A6C34878D82A}">
                    <a16:rowId xmlns:a16="http://schemas.microsoft.com/office/drawing/2014/main" val="1263907815"/>
                  </a:ext>
                </a:extLst>
              </a:tr>
              <a:tr h="160132">
                <a:tc>
                  <a:txBody>
                    <a:bodyPr/>
                    <a:lstStyle/>
                    <a:p>
                      <a:pPr>
                        <a:lnSpc>
                          <a:spcPct val="107000"/>
                        </a:lnSpc>
                        <a:spcAft>
                          <a:spcPts val="0"/>
                        </a:spcAft>
                      </a:pPr>
                      <a:r>
                        <a:rPr lang="en-GB" sz="1100">
                          <a:effectLst/>
                        </a:rPr>
                        <a:t>Ass: 1</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01</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14</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04</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03</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extLst>
                  <a:ext uri="{0D108BD9-81ED-4DB2-BD59-A6C34878D82A}">
                    <a16:rowId xmlns:a16="http://schemas.microsoft.com/office/drawing/2014/main" val="3066116388"/>
                  </a:ext>
                </a:extLst>
              </a:tr>
              <a:tr h="160132">
                <a:tc>
                  <a:txBody>
                    <a:bodyPr/>
                    <a:lstStyle/>
                    <a:p>
                      <a:pPr>
                        <a:lnSpc>
                          <a:spcPct val="107000"/>
                        </a:lnSpc>
                        <a:spcAft>
                          <a:spcPts val="0"/>
                        </a:spcAft>
                      </a:pPr>
                      <a:r>
                        <a:rPr lang="en-GB" sz="1100">
                          <a:effectLst/>
                        </a:rPr>
                        <a:t>Ass: 2</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01</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10</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09</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02</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extLst>
                  <a:ext uri="{0D108BD9-81ED-4DB2-BD59-A6C34878D82A}">
                    <a16:rowId xmlns:a16="http://schemas.microsoft.com/office/drawing/2014/main" val="2116265369"/>
                  </a:ext>
                </a:extLst>
              </a:tr>
              <a:tr h="160132">
                <a:tc>
                  <a:txBody>
                    <a:bodyPr/>
                    <a:lstStyle/>
                    <a:p>
                      <a:pPr>
                        <a:lnSpc>
                          <a:spcPct val="107000"/>
                        </a:lnSpc>
                        <a:spcAft>
                          <a:spcPts val="0"/>
                        </a:spcAft>
                      </a:pPr>
                      <a:r>
                        <a:rPr lang="en-GB" sz="1100">
                          <a:effectLst/>
                        </a:rPr>
                        <a:t>Ass: 3</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05</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08</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05</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03</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01</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extLst>
                  <a:ext uri="{0D108BD9-81ED-4DB2-BD59-A6C34878D82A}">
                    <a16:rowId xmlns:a16="http://schemas.microsoft.com/office/drawing/2014/main" val="3617296550"/>
                  </a:ext>
                </a:extLst>
              </a:tr>
              <a:tr h="160132">
                <a:tc>
                  <a:txBody>
                    <a:bodyPr/>
                    <a:lstStyle/>
                    <a:p>
                      <a:pPr>
                        <a:lnSpc>
                          <a:spcPct val="107000"/>
                        </a:lnSpc>
                        <a:spcAft>
                          <a:spcPts val="0"/>
                        </a:spcAft>
                      </a:pPr>
                      <a:r>
                        <a:rPr lang="en-GB" sz="1100">
                          <a:effectLst/>
                        </a:rPr>
                        <a:t>Ass: 4</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05</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04</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09</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03</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01</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extLst>
                  <a:ext uri="{0D108BD9-81ED-4DB2-BD59-A6C34878D82A}">
                    <a16:rowId xmlns:a16="http://schemas.microsoft.com/office/drawing/2014/main" val="69326648"/>
                  </a:ext>
                </a:extLst>
              </a:tr>
              <a:tr h="160132">
                <a:tc>
                  <a:txBody>
                    <a:bodyPr/>
                    <a:lstStyle/>
                    <a:p>
                      <a:pPr>
                        <a:lnSpc>
                          <a:spcPct val="107000"/>
                        </a:lnSpc>
                        <a:spcAft>
                          <a:spcPts val="0"/>
                        </a:spcAft>
                      </a:pPr>
                      <a:r>
                        <a:rPr lang="en-GB" sz="1100">
                          <a:effectLst/>
                        </a:rPr>
                        <a:t>Ass: 5</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02</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02</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14</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02</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02</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extLst>
                  <a:ext uri="{0D108BD9-81ED-4DB2-BD59-A6C34878D82A}">
                    <a16:rowId xmlns:a16="http://schemas.microsoft.com/office/drawing/2014/main" val="679990134"/>
                  </a:ext>
                </a:extLst>
              </a:tr>
              <a:tr h="160132">
                <a:tc>
                  <a:txBody>
                    <a:bodyPr/>
                    <a:lstStyle/>
                    <a:p>
                      <a:pPr>
                        <a:lnSpc>
                          <a:spcPct val="107000"/>
                        </a:lnSpc>
                        <a:spcAft>
                          <a:spcPts val="0"/>
                        </a:spcAft>
                      </a:pPr>
                      <a:r>
                        <a:rPr lang="en-GB" sz="1100">
                          <a:effectLst/>
                        </a:rPr>
                        <a:t>Ass: 6</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02</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08</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06</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05</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01</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tc>
                  <a:txBody>
                    <a:bodyPr/>
                    <a:lstStyle/>
                    <a:p>
                      <a:pPr>
                        <a:lnSpc>
                          <a:spcPct val="107000"/>
                        </a:lnSpc>
                        <a:spcAft>
                          <a:spcPts val="0"/>
                        </a:spcAft>
                      </a:pPr>
                      <a:r>
                        <a:rPr lang="en-GB" sz="1100" dirty="0">
                          <a:effectLst/>
                        </a:rPr>
                        <a:t> </a:t>
                      </a:r>
                      <a:endParaRPr lang="en-GB" sz="1100" dirty="0">
                        <a:effectLst/>
                        <a:latin typeface="Calibri" panose="020F0502020204030204" pitchFamily="34" charset="0"/>
                        <a:ea typeface="Calibri" panose="020F0502020204030204" pitchFamily="34" charset="0"/>
                        <a:cs typeface="Iskoola Pota" panose="020B0502040204020203" pitchFamily="34" charset="0"/>
                      </a:endParaRPr>
                    </a:p>
                  </a:txBody>
                  <a:tcPr marL="68580" marR="68580" marT="0" marB="0"/>
                </a:tc>
                <a:extLst>
                  <a:ext uri="{0D108BD9-81ED-4DB2-BD59-A6C34878D82A}">
                    <a16:rowId xmlns:a16="http://schemas.microsoft.com/office/drawing/2014/main" val="2013781208"/>
                  </a:ext>
                </a:extLst>
              </a:tr>
            </a:tbl>
          </a:graphicData>
        </a:graphic>
      </p:graphicFrame>
    </p:spTree>
    <p:extLst>
      <p:ext uri="{BB962C8B-B14F-4D97-AF65-F5344CB8AC3E}">
        <p14:creationId xmlns:p14="http://schemas.microsoft.com/office/powerpoint/2010/main" val="1930636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15530"/>
          </a:xfrm>
        </p:spPr>
        <p:txBody>
          <a:bodyPr/>
          <a:lstStyle/>
          <a:p>
            <a:r>
              <a:rPr lang="en-US" dirty="0"/>
              <a:t>Comparison  of  Pre-Test and  Post-Test marks</a:t>
            </a:r>
            <a:endParaRPr lang="en-GB" dirty="0"/>
          </a:p>
        </p:txBody>
      </p:sp>
      <p:pic>
        <p:nvPicPr>
          <p:cNvPr id="4" name="Content Placeholder 3"/>
          <p:cNvPicPr>
            <a:picLocks noGrp="1" noChangeAspect="1"/>
          </p:cNvPicPr>
          <p:nvPr>
            <p:ph idx="1"/>
          </p:nvPr>
        </p:nvPicPr>
        <p:blipFill>
          <a:blip r:embed="rId2"/>
          <a:stretch>
            <a:fillRect/>
          </a:stretch>
        </p:blipFill>
        <p:spPr>
          <a:xfrm>
            <a:off x="1828800" y="1274618"/>
            <a:ext cx="8672945" cy="4826939"/>
          </a:xfrm>
          <a:prstGeom prst="rect">
            <a:avLst/>
          </a:prstGeom>
        </p:spPr>
      </p:pic>
    </p:spTree>
    <p:extLst>
      <p:ext uri="{BB962C8B-B14F-4D97-AF65-F5344CB8AC3E}">
        <p14:creationId xmlns:p14="http://schemas.microsoft.com/office/powerpoint/2010/main" val="10838923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TotalTime>
  <Words>950</Words>
  <Application>Microsoft Office PowerPoint</Application>
  <PresentationFormat>Widescreen</PresentationFormat>
  <Paragraphs>218</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Iskoola Pota</vt:lpstr>
      <vt:lpstr>Times New Roman</vt:lpstr>
      <vt:lpstr>Wingdings</vt:lpstr>
      <vt:lpstr>Office Theme</vt:lpstr>
      <vt:lpstr> ESL  writing  model  tested :  an  action  research</vt:lpstr>
      <vt:lpstr>  Background  </vt:lpstr>
      <vt:lpstr>Research   objectives</vt:lpstr>
      <vt:lpstr>PowerPoint Presentation</vt:lpstr>
      <vt:lpstr>Methodology</vt:lpstr>
      <vt:lpstr>PowerPoint Presentation</vt:lpstr>
      <vt:lpstr>Intervention </vt:lpstr>
      <vt:lpstr>Comparison  of  Assignment  Marks</vt:lpstr>
      <vt:lpstr>Comparison  of  Pre-Test and  Post-Test marks</vt:lpstr>
      <vt:lpstr>Analysis  of  Reflective  Journals  and  Field  Notes Positives</vt:lpstr>
      <vt:lpstr>Negatives  </vt:lpstr>
      <vt:lpstr>Findings</vt:lpstr>
      <vt:lpstr> Conclusions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ESL  writing  model  tested :  an  action  research</dc:title>
  <dc:creator>Sarah</dc:creator>
  <cp:lastModifiedBy>Admin</cp:lastModifiedBy>
  <cp:revision>41</cp:revision>
  <dcterms:created xsi:type="dcterms:W3CDTF">2018-11-15T05:36:54Z</dcterms:created>
  <dcterms:modified xsi:type="dcterms:W3CDTF">2018-11-16T02:17:41Z</dcterms:modified>
</cp:coreProperties>
</file>