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handoutMasterIdLst>
    <p:handoutMasterId r:id="rId22"/>
  </p:handoutMasterIdLst>
  <p:sldIdLst>
    <p:sldId id="322" r:id="rId2"/>
    <p:sldId id="351" r:id="rId3"/>
    <p:sldId id="353" r:id="rId4"/>
    <p:sldId id="332" r:id="rId5"/>
    <p:sldId id="336" r:id="rId6"/>
    <p:sldId id="356" r:id="rId7"/>
    <p:sldId id="361" r:id="rId8"/>
    <p:sldId id="339" r:id="rId9"/>
    <p:sldId id="341" r:id="rId10"/>
    <p:sldId id="344" r:id="rId11"/>
    <p:sldId id="366" r:id="rId12"/>
    <p:sldId id="367" r:id="rId13"/>
    <p:sldId id="345" r:id="rId14"/>
    <p:sldId id="368" r:id="rId15"/>
    <p:sldId id="369" r:id="rId16"/>
    <p:sldId id="372" r:id="rId17"/>
    <p:sldId id="374" r:id="rId18"/>
    <p:sldId id="358" r:id="rId19"/>
    <p:sldId id="277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69BF49-158F-4CEE-9058-2960DE40D93E}">
          <p14:sldIdLst>
            <p14:sldId id="322"/>
            <p14:sldId id="351"/>
            <p14:sldId id="353"/>
            <p14:sldId id="332"/>
            <p14:sldId id="336"/>
            <p14:sldId id="356"/>
            <p14:sldId id="361"/>
            <p14:sldId id="339"/>
            <p14:sldId id="341"/>
            <p14:sldId id="344"/>
            <p14:sldId id="366"/>
            <p14:sldId id="367"/>
            <p14:sldId id="345"/>
            <p14:sldId id="368"/>
            <p14:sldId id="369"/>
            <p14:sldId id="372"/>
            <p14:sldId id="374"/>
            <p14:sldId id="358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85" autoAdjust="0"/>
    <p:restoredTop sz="94434" autoAdjust="0"/>
  </p:normalViewPr>
  <p:slideViewPr>
    <p:cSldViewPr>
      <p:cViewPr varScale="1">
        <p:scale>
          <a:sx n="73" d="100"/>
          <a:sy n="73" d="100"/>
        </p:scale>
        <p:origin x="99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9534E1-4841-4C8D-A6EA-823832071A80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560394-2ABB-4A7C-8D2E-508B5AAB97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06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A2900A-1198-4F7B-8D29-06822036ED38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2B24CB-54EA-488C-9D05-D58D0A35B5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5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7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5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002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94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5874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49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31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6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8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6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0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8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5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4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1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11582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  <a:cs typeface="Times New Roman" pitchFamily="18" charset="0"/>
              </a:rPr>
              <a:t>Attitudes and Practices of  </a:t>
            </a:r>
            <a:r>
              <a:rPr lang="en-US" sz="3600" b="1" dirty="0" smtClean="0">
                <a:latin typeface="+mj-lt"/>
                <a:cs typeface="Times New Roman" pitchFamily="18" charset="0"/>
              </a:rPr>
              <a:t>Undergraduates in </a:t>
            </a:r>
            <a:r>
              <a:rPr lang="en-US" sz="3600" b="1" dirty="0">
                <a:latin typeface="+mj-lt"/>
                <a:cs typeface="Times New Roman" pitchFamily="18" charset="0"/>
              </a:rPr>
              <a:t>Learning  English as a Second Language </a:t>
            </a:r>
            <a:r>
              <a:rPr lang="en-US" sz="3600" b="1" dirty="0" smtClean="0">
                <a:latin typeface="+mj-lt"/>
                <a:cs typeface="Times New Roman" pitchFamily="18" charset="0"/>
              </a:rPr>
              <a:t>in State </a:t>
            </a:r>
            <a:r>
              <a:rPr lang="en-US" sz="3600" b="1" dirty="0">
                <a:latin typeface="+mj-lt"/>
                <a:cs typeface="Times New Roman" pitchFamily="18" charset="0"/>
              </a:rPr>
              <a:t>Universities  </a:t>
            </a:r>
            <a:endParaRPr lang="en-US" sz="3600" b="1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+mj-lt"/>
                <a:cs typeface="Times New Roman" pitchFamily="18" charset="0"/>
              </a:rPr>
              <a:t>in Sri </a:t>
            </a:r>
            <a:r>
              <a:rPr lang="en-US" sz="3600" b="1" dirty="0">
                <a:latin typeface="+mj-lt"/>
                <a:cs typeface="Times New Roman" pitchFamily="18" charset="0"/>
              </a:rPr>
              <a:t>Lanka.</a:t>
            </a:r>
            <a:r>
              <a:rPr lang="en-US" sz="3600" dirty="0">
                <a:latin typeface="+mj-lt"/>
                <a:cs typeface="Times New Roman" pitchFamily="18" charset="0"/>
              </a:rPr>
              <a:t/>
            </a:r>
            <a:br>
              <a:rPr lang="en-US" sz="3600" dirty="0">
                <a:latin typeface="+mj-lt"/>
                <a:cs typeface="Times New Roman" pitchFamily="18" charset="0"/>
              </a:rPr>
            </a:br>
            <a:r>
              <a:rPr lang="en-US" dirty="0">
                <a:latin typeface="+mj-lt"/>
                <a:cs typeface="Times New Roman" pitchFamily="18" charset="0"/>
              </a:rPr>
              <a:t/>
            </a:r>
            <a:br>
              <a:rPr lang="en-US" dirty="0">
                <a:latin typeface="+mj-lt"/>
                <a:cs typeface="Times New Roman" pitchFamily="18" charset="0"/>
              </a:rPr>
            </a:br>
            <a:r>
              <a:rPr lang="en-US" dirty="0">
                <a:latin typeface="+mj-lt"/>
                <a:cs typeface="Times New Roman" pitchFamily="18" charset="0"/>
              </a:rPr>
              <a:t/>
            </a:r>
            <a:br>
              <a:rPr lang="en-US" dirty="0">
                <a:latin typeface="+mj-lt"/>
                <a:cs typeface="Times New Roman" pitchFamily="18" charset="0"/>
              </a:rPr>
            </a:br>
            <a:endParaRPr lang="en-US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en-US" sz="2600" b="1" dirty="0" smtClean="0">
                <a:cs typeface="Times New Roman" pitchFamily="18" charset="0"/>
              </a:rPr>
              <a:t>Doctor </a:t>
            </a:r>
            <a:r>
              <a:rPr lang="en-US" sz="2600" b="1" dirty="0">
                <a:cs typeface="Times New Roman" pitchFamily="18" charset="0"/>
              </a:rPr>
              <a:t>of </a:t>
            </a:r>
            <a:r>
              <a:rPr lang="en-US" sz="2600" b="1" dirty="0" smtClean="0">
                <a:cs typeface="Times New Roman" pitchFamily="18" charset="0"/>
              </a:rPr>
              <a:t>Philosophy</a:t>
            </a:r>
          </a:p>
          <a:p>
            <a:pPr algn="ctr"/>
            <a:r>
              <a:rPr lang="en-US" sz="2600" b="1" dirty="0" smtClean="0">
                <a:cs typeface="Times New Roman" pitchFamily="18" charset="0"/>
              </a:rPr>
              <a:t> </a:t>
            </a:r>
            <a:r>
              <a:rPr lang="en-US" sz="2600" b="1" dirty="0">
                <a:cs typeface="Times New Roman" pitchFamily="18" charset="0"/>
              </a:rPr>
              <a:t>Faculty of </a:t>
            </a:r>
            <a:r>
              <a:rPr lang="en-US" sz="2600" b="1" dirty="0" smtClean="0">
                <a:cs typeface="Times New Roman" pitchFamily="18" charset="0"/>
              </a:rPr>
              <a:t>Education, University </a:t>
            </a:r>
            <a:r>
              <a:rPr lang="en-US" sz="2600" b="1" dirty="0">
                <a:cs typeface="Times New Roman" pitchFamily="18" charset="0"/>
              </a:rPr>
              <a:t>of Colombo</a:t>
            </a:r>
            <a:endParaRPr lang="en-US" sz="2600" b="1" dirty="0" smtClean="0">
              <a:cs typeface="Times New Roman" pitchFamily="18" charset="0"/>
            </a:endParaRPr>
          </a:p>
          <a:p>
            <a:pPr algn="r"/>
            <a:endParaRPr lang="en-US" sz="2400" dirty="0" smtClean="0">
              <a:latin typeface="+mj-lt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 Candidate’s Name: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S</a:t>
            </a:r>
            <a:r>
              <a:rPr lang="en-US" sz="2400" b="1" dirty="0">
                <a:latin typeface="+mj-lt"/>
                <a:cs typeface="Times New Roman" pitchFamily="18" charset="0"/>
              </a:rPr>
              <a:t>. P. </a:t>
            </a:r>
            <a:r>
              <a:rPr lang="en-US" sz="2400" b="1" dirty="0" err="1" smtClean="0">
                <a:latin typeface="+mj-lt"/>
                <a:cs typeface="Times New Roman" pitchFamily="18" charset="0"/>
              </a:rPr>
              <a:t>Vanderkoon</a:t>
            </a: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latin typeface="+mj-lt"/>
                <a:cs typeface="Times New Roman" pitchFamily="18" charset="0"/>
              </a:rPr>
              <a:t>Registration No: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2016/PhD/FT/03</a:t>
            </a:r>
          </a:p>
          <a:p>
            <a:pPr algn="r">
              <a:lnSpc>
                <a:spcPct val="200000"/>
              </a:lnSpc>
            </a:pPr>
            <a:r>
              <a:rPr lang="en-US" sz="2400" dirty="0" smtClean="0">
                <a:latin typeface="+mj-lt"/>
                <a:cs typeface="Times New Roman" pitchFamily="18" charset="0"/>
              </a:rPr>
              <a:t>Supervisor’s </a:t>
            </a:r>
            <a:r>
              <a:rPr lang="en-US" sz="2400" dirty="0">
                <a:latin typeface="+mj-lt"/>
                <a:cs typeface="Times New Roman" pitchFamily="18" charset="0"/>
              </a:rPr>
              <a:t>Name :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Dr. </a:t>
            </a:r>
            <a:r>
              <a:rPr lang="en-US" sz="2400" dirty="0">
                <a:latin typeface="+mj-lt"/>
                <a:cs typeface="Times New Roman" pitchFamily="18" charset="0"/>
              </a:rPr>
              <a:t>L .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Wedikkarage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18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304800"/>
            <a:ext cx="7848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 </a:t>
            </a:r>
            <a:r>
              <a:rPr lang="en-US" sz="4000" b="1" dirty="0" smtClean="0">
                <a:cs typeface="Times New Roman" pitchFamily="18" charset="0"/>
              </a:rPr>
              <a:t>Data Analysis</a:t>
            </a:r>
            <a:r>
              <a:rPr lang="en-US" b="1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33907" y="1847537"/>
            <a:ext cx="1157709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  Reliability Analysis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endParaRPr lang="en-US" b="1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29328"/>
              </p:ext>
            </p:extLst>
          </p:nvPr>
        </p:nvGraphicFramePr>
        <p:xfrm>
          <a:off x="2438400" y="2590800"/>
          <a:ext cx="8915400" cy="3276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Variables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Cronbach's</a:t>
                      </a:r>
                      <a:r>
                        <a:rPr lang="en-US" sz="2000" dirty="0">
                          <a:effectLst/>
                        </a:rPr>
                        <a:t> Alpha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 of Items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Cognitive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0.741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Behavioral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0.677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Emotional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0.769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Class room practices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0.750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Lectures, </a:t>
                      </a:r>
                      <a:r>
                        <a:rPr lang="en-US" sz="2000" dirty="0" smtClean="0">
                          <a:effectLst/>
                        </a:rPr>
                        <a:t>parents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smtClean="0">
                          <a:effectLst/>
                        </a:rPr>
                        <a:t>peers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0.744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ESL </a:t>
                      </a:r>
                      <a:r>
                        <a:rPr lang="en-US" sz="2000" dirty="0" smtClean="0">
                          <a:effectLst/>
                        </a:rPr>
                        <a:t>speaking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Goodness of Fit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569464"/>
              </p:ext>
            </p:extLst>
          </p:nvPr>
        </p:nvGraphicFramePr>
        <p:xfrm>
          <a:off x="2819400" y="1600200"/>
          <a:ext cx="7848599" cy="434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Variables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GFI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AGFI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NFI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Cognitive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0.953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0.946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Behavioral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0.898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0.796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0.666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Emotional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0.912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0.842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0.798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Class room practices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0.813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0.751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0.618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Lectures, </a:t>
                      </a:r>
                      <a:r>
                        <a:rPr lang="en-US" sz="2400" dirty="0" smtClean="0">
                          <a:effectLst/>
                        </a:rPr>
                        <a:t>parents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smtClean="0">
                          <a:effectLst/>
                        </a:rPr>
                        <a:t>peers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0.898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0.860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0.803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ESL </a:t>
                      </a:r>
                      <a:r>
                        <a:rPr lang="en-US" sz="2400" dirty="0" smtClean="0">
                          <a:effectLst/>
                        </a:rPr>
                        <a:t>speaking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0.972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0.935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0.936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4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/>
              <a:t>Factors effect on ESL </a:t>
            </a:r>
            <a:r>
              <a:rPr lang="en-US" b="1" dirty="0" smtClean="0"/>
              <a:t>speaking: </a:t>
            </a:r>
            <a:br>
              <a:rPr lang="en-US" b="1" dirty="0" smtClean="0"/>
            </a:br>
            <a:r>
              <a:rPr lang="en-US" b="1" dirty="0" smtClean="0">
                <a:cs typeface="Times New Roman" pitchFamily="18" charset="0"/>
              </a:rPr>
              <a:t>Multiple </a:t>
            </a:r>
            <a:r>
              <a:rPr lang="en-US" b="1" dirty="0">
                <a:cs typeface="Times New Roman" pitchFamily="18" charset="0"/>
              </a:rPr>
              <a:t>Regression Model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48" y="2438400"/>
            <a:ext cx="1145772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57400" y="5029200"/>
            <a:ext cx="94472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000" b="1" dirty="0" smtClean="0">
                <a:cs typeface="Times New Roman" pitchFamily="18" charset="0"/>
              </a:rPr>
              <a:t>                                 Auto </a:t>
            </a:r>
            <a:r>
              <a:rPr lang="en-US" sz="2000" b="1" dirty="0">
                <a:cs typeface="Times New Roman" pitchFamily="18" charset="0"/>
              </a:rPr>
              <a:t>Correlation Test/ Independent of Residuals:</a:t>
            </a:r>
          </a:p>
          <a:p>
            <a:pPr algn="just">
              <a:buNone/>
            </a:pPr>
            <a:r>
              <a:rPr lang="en-US" sz="2000" dirty="0">
                <a:cs typeface="Times New Roman" pitchFamily="18" charset="0"/>
              </a:rPr>
              <a:t>    </a:t>
            </a:r>
            <a:r>
              <a:rPr lang="en-US" sz="2000" dirty="0" smtClean="0">
                <a:cs typeface="Times New Roman" pitchFamily="18" charset="0"/>
              </a:rPr>
              <a:t>                             D-W </a:t>
            </a:r>
            <a:r>
              <a:rPr lang="en-US" sz="2000" dirty="0">
                <a:cs typeface="Times New Roman" pitchFamily="18" charset="0"/>
              </a:rPr>
              <a:t>test statistics is between 1.5 and 2.5. Residuals are independent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94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11963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066800"/>
            <a:ext cx="10515601" cy="373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 rot="10800000" flipV="1">
            <a:off x="2286000" y="3729886"/>
            <a:ext cx="8686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000" b="1" dirty="0" smtClean="0">
                <a:cs typeface="Times New Roman" pitchFamily="18" charset="0"/>
              </a:rPr>
              <a:t>Variance </a:t>
            </a:r>
            <a:r>
              <a:rPr lang="en-US" sz="2000" b="1" dirty="0">
                <a:cs typeface="Times New Roman" pitchFamily="18" charset="0"/>
              </a:rPr>
              <a:t>Inflation Factor:</a:t>
            </a:r>
            <a:endParaRPr lang="en-US" sz="20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cs typeface="Times New Roman" pitchFamily="18" charset="0"/>
              </a:rPr>
              <a:t>    </a:t>
            </a:r>
            <a:r>
              <a:rPr lang="en-US" sz="2000" dirty="0" smtClean="0">
                <a:cs typeface="Times New Roman" pitchFamily="18" charset="0"/>
              </a:rPr>
              <a:t>                        VIF </a:t>
            </a:r>
            <a:r>
              <a:rPr lang="en-US" sz="2000" dirty="0">
                <a:cs typeface="Times New Roman" pitchFamily="18" charset="0"/>
              </a:rPr>
              <a:t>is less than 10: No </a:t>
            </a:r>
            <a:r>
              <a:rPr lang="en-US" sz="2000" dirty="0" err="1">
                <a:cs typeface="Times New Roman" pitchFamily="18" charset="0"/>
              </a:rPr>
              <a:t>Multicollinearity</a:t>
            </a:r>
            <a:r>
              <a:rPr lang="en-US" sz="2000" dirty="0">
                <a:cs typeface="Times New Roman" pitchFamily="18" charset="0"/>
              </a:rPr>
              <a:t> problems.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624110"/>
            <a:ext cx="9677400" cy="671290"/>
          </a:xfrm>
        </p:spPr>
        <p:txBody>
          <a:bodyPr/>
          <a:lstStyle/>
          <a:p>
            <a:pPr algn="ctr"/>
            <a:r>
              <a:rPr lang="en-US" b="1" dirty="0" err="1">
                <a:cs typeface="Times New Roman" pitchFamily="18" charset="0"/>
              </a:rPr>
              <a:t>Heteroscedasticity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Test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9677400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6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8991599" cy="6712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cs typeface="Times New Roman" pitchFamily="18" charset="0"/>
              </a:rPr>
              <a:t>Normality </a:t>
            </a:r>
            <a:r>
              <a:rPr lang="en-US" b="1" dirty="0" smtClean="0">
                <a:cs typeface="Times New Roman" pitchFamily="18" charset="0"/>
              </a:rPr>
              <a:t>Test</a:t>
            </a:r>
            <a:r>
              <a:rPr lang="en-US" sz="4400" dirty="0">
                <a:cs typeface="Times New Roman" pitchFamily="18" charset="0"/>
              </a:rPr>
              <a:t/>
            </a:r>
            <a:br>
              <a:rPr lang="en-US" sz="4400" dirty="0"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89916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82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2400"/>
            <a:ext cx="6398675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10134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cognitive</a:t>
            </a:r>
            <a:r>
              <a:rPr lang="en-US" sz="2200" dirty="0"/>
              <a:t>, </a:t>
            </a:r>
            <a:r>
              <a:rPr lang="en-US" sz="2200" dirty="0" smtClean="0"/>
              <a:t>behavioral</a:t>
            </a:r>
            <a:r>
              <a:rPr lang="en-US" sz="2200" dirty="0"/>
              <a:t>, </a:t>
            </a:r>
            <a:r>
              <a:rPr lang="en-US" sz="2200" dirty="0" smtClean="0"/>
              <a:t>emotional aspects, class </a:t>
            </a:r>
            <a:r>
              <a:rPr lang="en-US" sz="2200" dirty="0"/>
              <a:t>room practices and </a:t>
            </a:r>
            <a:r>
              <a:rPr lang="en-US" sz="2200" dirty="0" smtClean="0"/>
              <a:t>lectures</a:t>
            </a:r>
            <a:r>
              <a:rPr lang="en-US" sz="2200" dirty="0"/>
              <a:t>: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b="1"/>
              <a:t> </a:t>
            </a:r>
            <a:r>
              <a:rPr lang="en-US" sz="2200" b="1" smtClean="0"/>
              <a:t>             higher </a:t>
            </a:r>
            <a:r>
              <a:rPr lang="en-US" sz="2200" b="1" dirty="0"/>
              <a:t>responses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ESL:     </a:t>
            </a:r>
            <a:r>
              <a:rPr lang="en-US" sz="2200" b="1" dirty="0" smtClean="0"/>
              <a:t>less responses </a:t>
            </a:r>
          </a:p>
          <a:p>
            <a:pPr marL="0" indent="0">
              <a:buNone/>
            </a:pPr>
            <a:r>
              <a:rPr lang="en-US" sz="2200" dirty="0" smtClean="0"/>
              <a:t>Factors: </a:t>
            </a:r>
            <a:r>
              <a:rPr lang="en-US" sz="2200" b="1" dirty="0"/>
              <a:t>jointly effect </a:t>
            </a:r>
            <a:r>
              <a:rPr lang="en-US" sz="2200" dirty="0"/>
              <a:t>on </a:t>
            </a:r>
            <a:r>
              <a:rPr lang="en-US" sz="2200" dirty="0" smtClean="0"/>
              <a:t>ESL.</a:t>
            </a: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/>
              <a:t>Individually effect: </a:t>
            </a:r>
            <a:r>
              <a:rPr lang="en-US" sz="2200" dirty="0" smtClean="0"/>
              <a:t> class </a:t>
            </a:r>
            <a:r>
              <a:rPr lang="en-US" sz="2200" dirty="0"/>
              <a:t>room practices </a:t>
            </a:r>
            <a:r>
              <a:rPr lang="en-US" sz="2200" dirty="0">
                <a:solidFill>
                  <a:schemeClr val="tx1"/>
                </a:solidFill>
              </a:rPr>
              <a:t>is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b="1" dirty="0" smtClean="0"/>
              <a:t>positive</a:t>
            </a:r>
            <a:endParaRPr lang="en-US" sz="2200" b="1" dirty="0"/>
          </a:p>
          <a:p>
            <a:pPr marL="1371600" lvl="8" indent="0">
              <a:buNone/>
            </a:pPr>
            <a:r>
              <a:rPr lang="en-US" sz="2200" dirty="0"/>
              <a:t>               </a:t>
            </a:r>
            <a:r>
              <a:rPr lang="en-US" sz="2200" dirty="0" smtClean="0"/>
              <a:t>      lectures </a:t>
            </a:r>
            <a:r>
              <a:rPr lang="en-US" sz="2200" dirty="0"/>
              <a:t>is </a:t>
            </a:r>
            <a:r>
              <a:rPr lang="en-US" sz="2200" b="1" dirty="0" smtClean="0"/>
              <a:t>negative</a:t>
            </a:r>
            <a:endParaRPr lang="en-US" sz="2200" b="1" dirty="0"/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/>
              <a:t>Year of </a:t>
            </a:r>
            <a:r>
              <a:rPr lang="en-US" sz="2200" dirty="0" smtClean="0"/>
              <a:t>study</a:t>
            </a:r>
            <a:r>
              <a:rPr lang="en-US" sz="2200" dirty="0"/>
              <a:t>: </a:t>
            </a:r>
            <a:r>
              <a:rPr lang="en-US" sz="2200" dirty="0" smtClean="0"/>
              <a:t>first </a:t>
            </a:r>
            <a:r>
              <a:rPr lang="en-US" sz="2200" dirty="0"/>
              <a:t>year is </a:t>
            </a:r>
            <a:r>
              <a:rPr lang="en-US" sz="2200" b="1" dirty="0"/>
              <a:t>higher</a:t>
            </a:r>
            <a:r>
              <a:rPr lang="en-US" sz="2200" dirty="0"/>
              <a:t> than the second year in ESL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/>
              <a:t>English proficiency, </a:t>
            </a:r>
            <a:r>
              <a:rPr lang="en-US" sz="2200" dirty="0" smtClean="0"/>
              <a:t>ethnicity </a:t>
            </a:r>
            <a:r>
              <a:rPr lang="en-US" sz="2200" dirty="0"/>
              <a:t>and </a:t>
            </a:r>
            <a:r>
              <a:rPr lang="en-US" sz="2200" dirty="0" smtClean="0"/>
              <a:t>language </a:t>
            </a:r>
            <a:r>
              <a:rPr lang="en-US" sz="2200" dirty="0"/>
              <a:t>speak at home influence on ESL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56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624110"/>
            <a:ext cx="8762999" cy="5950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Order of the major influencing factors</a:t>
            </a:r>
          </a:p>
        </p:txBody>
      </p:sp>
      <p:pic>
        <p:nvPicPr>
          <p:cNvPr id="92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10591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5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11734800" cy="59436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500" b="1" dirty="0" smtClean="0"/>
              <a:t>List of References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Al </a:t>
            </a:r>
            <a:r>
              <a:rPr lang="en-US" dirty="0" err="1" smtClean="0">
                <a:cs typeface="Times New Roman" pitchFamily="18" charset="0"/>
              </a:rPr>
              <a:t>samadani</a:t>
            </a:r>
            <a:r>
              <a:rPr lang="en-US" dirty="0" smtClean="0">
                <a:cs typeface="Times New Roman" pitchFamily="18" charset="0"/>
              </a:rPr>
              <a:t>, H. A., &amp; </a:t>
            </a:r>
            <a:r>
              <a:rPr lang="en-US" dirty="0" err="1" smtClean="0">
                <a:cs typeface="Times New Roman" pitchFamily="18" charset="0"/>
              </a:rPr>
              <a:t>Ibnian</a:t>
            </a:r>
            <a:r>
              <a:rPr lang="en-US" dirty="0" smtClean="0">
                <a:cs typeface="Times New Roman" pitchFamily="18" charset="0"/>
              </a:rPr>
              <a:t>, S.S.(2015). The Relationship between Saudi EFL Students’ Attitudes towards Learning English and their Academic Achievement. </a:t>
            </a:r>
            <a:r>
              <a:rPr lang="en-US" i="1" dirty="0" smtClean="0">
                <a:cs typeface="Times New Roman" pitchFamily="18" charset="0"/>
              </a:rPr>
              <a:t>International Journal of Education and Social Science</a:t>
            </a:r>
            <a:r>
              <a:rPr lang="en-US" dirty="0" smtClean="0">
                <a:cs typeface="Times New Roman" pitchFamily="18" charset="0"/>
              </a:rPr>
              <a:t> , 92.</a:t>
            </a:r>
            <a:endParaRPr lang="en-US" sz="7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Al-</a:t>
            </a:r>
            <a:r>
              <a:rPr lang="en-US" dirty="0" err="1" smtClean="0">
                <a:cs typeface="Times New Roman" pitchFamily="18" charset="0"/>
              </a:rPr>
              <a:t>Tamimi</a:t>
            </a:r>
            <a:r>
              <a:rPr lang="en-US" dirty="0" smtClean="0">
                <a:cs typeface="Times New Roman" pitchFamily="18" charset="0"/>
              </a:rPr>
              <a:t>, A., &amp; </a:t>
            </a:r>
            <a:r>
              <a:rPr lang="en-US" dirty="0" err="1" smtClean="0">
                <a:cs typeface="Times New Roman" pitchFamily="18" charset="0"/>
              </a:rPr>
              <a:t>Shuib</a:t>
            </a:r>
            <a:r>
              <a:rPr lang="en-US" dirty="0" smtClean="0">
                <a:cs typeface="Times New Roman" pitchFamily="18" charset="0"/>
              </a:rPr>
              <a:t>, M. (2009). Motivation And Attitudes Towards Learning English: A Study Of Petroleum Engineering Undergraduates At </a:t>
            </a:r>
            <a:r>
              <a:rPr lang="en-US" dirty="0" err="1" smtClean="0">
                <a:cs typeface="Times New Roman" pitchFamily="18" charset="0"/>
              </a:rPr>
              <a:t>Hadhramout</a:t>
            </a:r>
            <a:r>
              <a:rPr lang="en-US" dirty="0" smtClean="0">
                <a:cs typeface="Times New Roman" pitchFamily="18" charset="0"/>
              </a:rPr>
              <a:t> University Of Sciences And Technology. </a:t>
            </a:r>
            <a:r>
              <a:rPr lang="en-US" i="1" dirty="0" smtClean="0">
                <a:cs typeface="Times New Roman" pitchFamily="18" charset="0"/>
              </a:rPr>
              <a:t>GEMA Online Journal of Language Studies</a:t>
            </a:r>
            <a:r>
              <a:rPr lang="en-US" dirty="0" smtClean="0">
                <a:cs typeface="Times New Roman" pitchFamily="18" charset="0"/>
              </a:rPr>
              <a:t> , 29.</a:t>
            </a:r>
            <a:endParaRPr lang="en-US" sz="7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cs typeface="Times New Roman" pitchFamily="18" charset="0"/>
              </a:rPr>
              <a:t>Alzwari</a:t>
            </a:r>
            <a:r>
              <a:rPr lang="en-US" dirty="0" smtClean="0">
                <a:cs typeface="Times New Roman" pitchFamily="18" charset="0"/>
              </a:rPr>
              <a:t>, H., &amp; </a:t>
            </a:r>
            <a:r>
              <a:rPr lang="en-US" dirty="0" err="1" smtClean="0">
                <a:cs typeface="Times New Roman" pitchFamily="18" charset="0"/>
              </a:rPr>
              <a:t>Jafre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Zainol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Abidin</a:t>
            </a:r>
            <a:r>
              <a:rPr lang="en-US" dirty="0" smtClean="0">
                <a:cs typeface="Times New Roman" pitchFamily="18" charset="0"/>
              </a:rPr>
              <a:t>, M. (2012). FL Students’ Attitudes towards Learning English Language: The Case of Libyan Secondary School Students. </a:t>
            </a:r>
            <a:r>
              <a:rPr lang="en-US" i="1" dirty="0" smtClean="0">
                <a:cs typeface="Times New Roman" pitchFamily="18" charset="0"/>
              </a:rPr>
              <a:t>Asian Social Science</a:t>
            </a:r>
            <a:r>
              <a:rPr lang="en-US" dirty="0" smtClean="0">
                <a:cs typeface="Times New Roman" pitchFamily="18" charset="0"/>
              </a:rPr>
              <a:t> , 119.</a:t>
            </a:r>
            <a:endParaRPr lang="en-US" sz="7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cs typeface="Times New Roman" pitchFamily="18" charset="0"/>
              </a:rPr>
              <a:t>Bristi</a:t>
            </a:r>
            <a:r>
              <a:rPr lang="en-US" dirty="0" smtClean="0">
                <a:cs typeface="Times New Roman" pitchFamily="18" charset="0"/>
              </a:rPr>
              <a:t>, N. L. (2015). Bangladeshi Engineering EFL Learners’ Attitudes towards Learning English: A Comparison between Public University and Private University Students. </a:t>
            </a:r>
            <a:r>
              <a:rPr lang="en-US" i="1" dirty="0" smtClean="0">
                <a:cs typeface="Times New Roman" pitchFamily="18" charset="0"/>
              </a:rPr>
              <a:t>Global Journal of HUMAN-SOCIAL SCIENCE: G Linguistics &amp; Education</a:t>
            </a:r>
            <a:r>
              <a:rPr lang="en-US" dirty="0" smtClean="0">
                <a:cs typeface="Times New Roman" pitchFamily="18" charset="0"/>
              </a:rPr>
              <a:t> , 7</a:t>
            </a:r>
            <a:r>
              <a:rPr lang="en-US" dirty="0">
                <a:cs typeface="Times New Roman" pitchFamily="18" charset="0"/>
              </a:rPr>
              <a:t>. Central Bank of Sri Lanka, Annual Report / CBSL (2015). Colombo.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>
                <a:cs typeface="Times New Roman" pitchFamily="18" charset="0"/>
              </a:rPr>
              <a:t>Perera</a:t>
            </a:r>
            <a:r>
              <a:rPr lang="en-US" dirty="0">
                <a:cs typeface="Times New Roman" pitchFamily="18" charset="0"/>
              </a:rPr>
              <a:t>, M. (2010). </a:t>
            </a:r>
            <a:r>
              <a:rPr lang="en-US" i="1" dirty="0">
                <a:cs typeface="Times New Roman" pitchFamily="18" charset="0"/>
              </a:rPr>
              <a:t>Coping with student </a:t>
            </a:r>
            <a:r>
              <a:rPr lang="en-US" i="1" dirty="0" err="1">
                <a:cs typeface="Times New Roman" pitchFamily="18" charset="0"/>
              </a:rPr>
              <a:t>heterogenity</a:t>
            </a:r>
            <a:r>
              <a:rPr lang="en-US" i="1" dirty="0">
                <a:cs typeface="Times New Roman" pitchFamily="18" charset="0"/>
              </a:rPr>
              <a:t> in the English language class rooms-a collaborative action research.</a:t>
            </a:r>
            <a:r>
              <a:rPr lang="en-US" dirty="0">
                <a:cs typeface="Times New Roman" pitchFamily="18" charset="0"/>
              </a:rPr>
              <a:t> National Education Commission.</a:t>
            </a:r>
            <a:endParaRPr lang="en-US" sz="7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cs typeface="Times New Roman" pitchFamily="18" charset="0"/>
              </a:rPr>
              <a:t>Rama, M. (1994). ‘Flexibility in Sri Lanka’s </a:t>
            </a:r>
            <a:r>
              <a:rPr lang="en-US" dirty="0" err="1">
                <a:cs typeface="Times New Roman" pitchFamily="18" charset="0"/>
              </a:rPr>
              <a:t>Labour</a:t>
            </a:r>
            <a:r>
              <a:rPr lang="en-US" dirty="0">
                <a:cs typeface="Times New Roman" pitchFamily="18" charset="0"/>
              </a:rPr>
              <a:t> Market’, Policy Research Working Paper – 1262, World Bank.</a:t>
            </a:r>
            <a:endParaRPr lang="en-US" sz="7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cs typeface="Times New Roman" pitchFamily="18" charset="0"/>
              </a:rPr>
              <a:t>Suwandaratna</a:t>
            </a:r>
            <a:r>
              <a:rPr lang="en-US" dirty="0">
                <a:cs typeface="Times New Roman" pitchFamily="18" charset="0"/>
              </a:rPr>
              <a:t>, D (2003). ‘A survey of the Causes Responsible for Absenteeism of Undergraduates in English Language Classes and Proposals for Remedial Measures’, Unpublished M. Phil Research, </a:t>
            </a:r>
            <a:r>
              <a:rPr lang="en-US" dirty="0" err="1">
                <a:cs typeface="Times New Roman" pitchFamily="18" charset="0"/>
              </a:rPr>
              <a:t>Kelaniya</a:t>
            </a:r>
            <a:r>
              <a:rPr lang="en-US" dirty="0">
                <a:cs typeface="Times New Roman" pitchFamily="18" charset="0"/>
              </a:rPr>
              <a:t> University. </a:t>
            </a:r>
            <a:endParaRPr lang="en-US" dirty="0"/>
          </a:p>
          <a:p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7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2860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Thank You.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24110"/>
            <a:ext cx="8305799" cy="74749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cs typeface="Times New Roman" pitchFamily="18" charset="0"/>
              </a:rPr>
              <a:t>Background to the Study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11582400" cy="5029200"/>
          </a:xfrm>
        </p:spPr>
        <p:txBody>
          <a:bodyPr>
            <a:normAutofit/>
          </a:bodyPr>
          <a:lstStyle/>
          <a:p>
            <a:endParaRPr lang="en-US" sz="7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/>
              <a:t>Beginning of 1960s the Sri Lankan universities took some steps for teaching English as a second language (ESL).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/>
              <a:t>At the outset English language was taught with a limited purpose.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/>
              <a:t>Universities by setting up and developing ELTUs have taken much effort to teach English as a second language.</a:t>
            </a:r>
          </a:p>
          <a:p>
            <a:pPr marL="519113" indent="-5191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9677399" cy="12954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638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en-US" sz="100" b="1" dirty="0" smtClean="0"/>
          </a:p>
          <a:p>
            <a:pPr marL="287338" indent="-28733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English as a Second Language (ESL) is taught in Sri Lankan universities for undergraduates.</a:t>
            </a:r>
            <a:endParaRPr lang="en-US" sz="2400" dirty="0" smtClean="0"/>
          </a:p>
          <a:p>
            <a:pPr marL="287338" indent="-28733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When the unemployment problem in Sri Lanka is analyzed, a higher percentage of newly passed out graduates have waited longer period than other job aspirants to find employments. (CBSL, 2015).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Major problem of this study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b="1" dirty="0">
                <a:solidFill>
                  <a:schemeClr val="tx1"/>
                </a:solidFill>
              </a:rPr>
              <a:t>not obvious </a:t>
            </a:r>
            <a:r>
              <a:rPr lang="en-US" sz="2400" dirty="0">
                <a:solidFill>
                  <a:schemeClr val="tx1"/>
                </a:solidFill>
              </a:rPr>
              <a:t>undergraduates’ attitudes and practices with regard to learning English as a second language in </a:t>
            </a:r>
            <a:r>
              <a:rPr lang="en-US" sz="2400" dirty="0" smtClean="0">
                <a:solidFill>
                  <a:schemeClr val="tx1"/>
                </a:solidFill>
              </a:rPr>
              <a:t>universities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287338" indent="-28733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600" dirty="0" smtClean="0"/>
          </a:p>
          <a:p>
            <a:pPr marL="287338" indent="-28733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287338" indent="-28733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10058400" cy="10668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Research Objectives</a:t>
            </a:r>
            <a:br>
              <a:rPr lang="en-US" b="1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11658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smtClean="0">
                <a:cs typeface="Times New Roman" pitchFamily="18" charset="0"/>
              </a:rPr>
              <a:t>Main objective</a:t>
            </a:r>
            <a:r>
              <a:rPr lang="en-US" sz="3000" dirty="0" smtClean="0">
                <a:cs typeface="Times New Roman" pitchFamily="18" charset="0"/>
              </a:rPr>
              <a:t>:  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sz="3000" dirty="0" smtClean="0">
                <a:cs typeface="Times New Roman" pitchFamily="18" charset="0"/>
              </a:rPr>
              <a:t>    </a:t>
            </a:r>
            <a:r>
              <a:rPr lang="en-US" sz="3000" dirty="0"/>
              <a:t>To find out undergraduates’ attitudes and practices with regard to learning  English, specially speaking skills by following ELTUs’ classes and other facilities provided by the </a:t>
            </a:r>
            <a:r>
              <a:rPr lang="en-US" sz="3000" dirty="0" smtClean="0"/>
              <a:t>state </a:t>
            </a:r>
            <a:r>
              <a:rPr lang="en-US" sz="3000" dirty="0"/>
              <a:t>universities  in Sri Lanka</a:t>
            </a:r>
            <a:r>
              <a:rPr lang="en-US" sz="3000" dirty="0" smtClean="0"/>
              <a:t>.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sz="3000" b="1" dirty="0" smtClean="0"/>
              <a:t>    Sub objective:</a:t>
            </a:r>
            <a:endParaRPr lang="en-US" sz="3000" dirty="0" smtClean="0"/>
          </a:p>
          <a:p>
            <a:pPr lvl="0" algn="just">
              <a:lnSpc>
                <a:spcPct val="200000"/>
              </a:lnSpc>
              <a:buNone/>
            </a:pPr>
            <a:r>
              <a:rPr lang="en-US" sz="3000" dirty="0" smtClean="0"/>
              <a:t>     To </a:t>
            </a:r>
            <a:r>
              <a:rPr lang="en-US" sz="3000" dirty="0"/>
              <a:t>identify classroom practices with regard to teaching speaking skills.</a:t>
            </a:r>
          </a:p>
          <a:p>
            <a:pPr algn="just">
              <a:lnSpc>
                <a:spcPct val="200000"/>
              </a:lnSpc>
              <a:buNone/>
            </a:pPr>
            <a:endParaRPr lang="en-US" sz="2400" dirty="0"/>
          </a:p>
          <a:p>
            <a:pPr algn="just">
              <a:lnSpc>
                <a:spcPct val="200000"/>
              </a:lnSpc>
              <a:buNone/>
            </a:pP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cs typeface="Times New Roman" pitchFamily="18" charset="0"/>
              </a:rPr>
              <a:t/>
            </a:r>
            <a:br>
              <a:rPr lang="en-US" sz="4000" b="1" dirty="0" smtClean="0">
                <a:cs typeface="Times New Roman" pitchFamily="18" charset="0"/>
              </a:rPr>
            </a:br>
            <a:r>
              <a:rPr lang="en-US" sz="4000" b="1" dirty="0" smtClean="0">
                <a:cs typeface="Times New Roman" pitchFamily="18" charset="0"/>
              </a:rPr>
              <a:t>Significance Of the Study</a:t>
            </a:r>
            <a:br>
              <a:rPr lang="en-US" sz="4000" b="1" dirty="0" smtClean="0"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10477500" cy="5029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26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cs typeface="Times New Roman" pitchFamily="18" charset="0"/>
              </a:rPr>
              <a:t>In helping designing the curriculums.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cs typeface="Times New Roman" pitchFamily="18" charset="0"/>
              </a:rPr>
              <a:t>Motivating the students.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cs typeface="Times New Roman" pitchFamily="18" charset="0"/>
              </a:rPr>
              <a:t>Contributing to the language and communication skills development of future workforce.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cs typeface="Times New Roman" pitchFamily="18" charset="0"/>
              </a:rPr>
              <a:t>Contribute to framing best practices to design </a:t>
            </a:r>
            <a:r>
              <a:rPr lang="en-US" sz="2600" dirty="0" err="1" smtClean="0">
                <a:cs typeface="Times New Roman" pitchFamily="18" charset="0"/>
              </a:rPr>
              <a:t>programmes</a:t>
            </a:r>
            <a:r>
              <a:rPr lang="en-US" sz="2600" dirty="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696200" cy="5950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Brief Literature Revie</a:t>
            </a:r>
            <a:r>
              <a:rPr lang="en-US" b="1" dirty="0" smtClean="0"/>
              <a:t>w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734800" cy="5791200"/>
          </a:xfrm>
        </p:spPr>
        <p:txBody>
          <a:bodyPr>
            <a:normAutofit fontScale="85000" lnSpcReduction="10000"/>
          </a:bodyPr>
          <a:lstStyle/>
          <a:p>
            <a:pPr algn="ctr"/>
            <a:endParaRPr lang="en-US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1. Researchers such as (AL </a:t>
            </a:r>
            <a:r>
              <a:rPr lang="en-US" sz="2000" dirty="0" err="1" smtClean="0"/>
              <a:t>Mamun</a:t>
            </a:r>
            <a:r>
              <a:rPr lang="en-US" sz="2000" dirty="0" smtClean="0"/>
              <a:t>, at. el., 2012), (</a:t>
            </a:r>
            <a:r>
              <a:rPr lang="en-US" sz="2000" dirty="0" err="1" smtClean="0"/>
              <a:t>Soleimani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Hanafi</a:t>
            </a:r>
            <a:r>
              <a:rPr lang="en-US" sz="2000" dirty="0" smtClean="0"/>
              <a:t>, 2013)  undergraduate students have positive overall attitude regarding English language learning in developing countries such as Iran, Malaysia etc.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2</a:t>
            </a:r>
            <a:r>
              <a:rPr lang="en-US" sz="2000" dirty="0" smtClean="0"/>
              <a:t>. (</a:t>
            </a:r>
            <a:r>
              <a:rPr lang="en-US" sz="2000" dirty="0" err="1" smtClean="0"/>
              <a:t>Khoshsaligheh</a:t>
            </a:r>
            <a:r>
              <a:rPr lang="en-US" sz="2000" dirty="0" smtClean="0"/>
              <a:t>, </a:t>
            </a:r>
            <a:r>
              <a:rPr lang="en-US" sz="2000" dirty="0" err="1" smtClean="0"/>
              <a:t>Jamali</a:t>
            </a:r>
            <a:r>
              <a:rPr lang="en-US" sz="2000" dirty="0" smtClean="0"/>
              <a:t>, &amp; </a:t>
            </a:r>
            <a:r>
              <a:rPr lang="en-US" sz="2000" b="1" dirty="0" err="1" smtClean="0"/>
              <a:t>Saeedian</a:t>
            </a:r>
            <a:r>
              <a:rPr lang="en-US" sz="2000" b="1" dirty="0" smtClean="0"/>
              <a:t>, 2014</a:t>
            </a:r>
            <a:r>
              <a:rPr lang="en-US" sz="2000" dirty="0" smtClean="0"/>
              <a:t>) </a:t>
            </a:r>
            <a:r>
              <a:rPr lang="en-US" sz="2000" b="1" dirty="0" smtClean="0"/>
              <a:t>although certain group of students hold positive attitudes to learn English, they hold negative attitudes of the current English language education curriculum offered in the universities, textbooks, and teaching methods.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3. (</a:t>
            </a:r>
            <a:r>
              <a:rPr lang="en-US" sz="2000" dirty="0" err="1" smtClean="0"/>
              <a:t>Rukh</a:t>
            </a:r>
            <a:r>
              <a:rPr lang="en-US" sz="2000" dirty="0" smtClean="0"/>
              <a:t>, 2014) states that business students have a positive attitude towards English language learning and its’ association with their academic achievement.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4</a:t>
            </a:r>
            <a:r>
              <a:rPr lang="en-US" sz="2000" b="1" dirty="0"/>
              <a:t>.</a:t>
            </a:r>
            <a:r>
              <a:rPr lang="en-US" sz="2000" dirty="0"/>
              <a:t> ( </a:t>
            </a:r>
            <a:r>
              <a:rPr lang="en-US" sz="2000" b="1" dirty="0"/>
              <a:t>Ahmed,2015</a:t>
            </a:r>
            <a:r>
              <a:rPr lang="en-US" sz="2000" dirty="0"/>
              <a:t>) </a:t>
            </a:r>
            <a:r>
              <a:rPr lang="en-US" sz="2000" b="1" dirty="0"/>
              <a:t>most of the students have negative feelings or fear regarding classroom instructions and teaching methodologies.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5. (Al </a:t>
            </a:r>
            <a:r>
              <a:rPr lang="en-US" sz="2000" dirty="0" err="1"/>
              <a:t>Samadani</a:t>
            </a:r>
            <a:r>
              <a:rPr lang="en-US" sz="2000" dirty="0"/>
              <a:t> &amp; </a:t>
            </a:r>
            <a:r>
              <a:rPr lang="en-US" sz="2000" dirty="0" err="1"/>
              <a:t>Ibnian</a:t>
            </a:r>
            <a:r>
              <a:rPr lang="en-US" sz="2000" dirty="0"/>
              <a:t>, 2015) </a:t>
            </a:r>
            <a:r>
              <a:rPr lang="en-US" sz="2000" dirty="0" err="1"/>
              <a:t>studeents</a:t>
            </a:r>
            <a:r>
              <a:rPr lang="en-US" sz="2000" dirty="0"/>
              <a:t> who are having more positive attitudes have higher grade points average (GPA).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6</a:t>
            </a:r>
            <a:r>
              <a:rPr lang="en-US" sz="2000" dirty="0"/>
              <a:t>. (</a:t>
            </a:r>
            <a:r>
              <a:rPr lang="en-US" sz="2000" b="1" dirty="0"/>
              <a:t>Pushpananda,2016</a:t>
            </a:r>
            <a:r>
              <a:rPr lang="en-US" sz="2000" dirty="0"/>
              <a:t>) </a:t>
            </a:r>
            <a:r>
              <a:rPr lang="en-US" sz="2000" b="1" dirty="0"/>
              <a:t>although undergraduates have positive attitudes towards learning English in general, they held negative attitudes towards learning English within the un</a:t>
            </a:r>
            <a:r>
              <a:rPr lang="en-US" sz="2000" dirty="0"/>
              <a:t>iversity.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8762999" cy="899890"/>
          </a:xfrm>
        </p:spPr>
        <p:txBody>
          <a:bodyPr/>
          <a:lstStyle/>
          <a:p>
            <a:pPr algn="ctr"/>
            <a:r>
              <a:rPr lang="en-US" b="1" dirty="0" smtClean="0"/>
              <a:t>Conceptual Framework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915400" cy="5029200"/>
          </a:xfrm>
        </p:spPr>
        <p:txBody>
          <a:bodyPr anchor="b" anchorCtr="0"/>
          <a:lstStyle/>
          <a:p>
            <a:pPr lvl="1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Source: Compiled by the Researcher based on the Literature Review .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1905000"/>
            <a:ext cx="6019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057400"/>
            <a:ext cx="56388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ATTITUDES  (behavioral, cognitive, emotional aspects)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3000" y="2819400"/>
            <a:ext cx="6019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43000" y="3886200"/>
            <a:ext cx="6019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143000" y="4876800"/>
            <a:ext cx="6019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95400" y="2895600"/>
            <a:ext cx="56388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PRACTICES  (effective work, concrete visual aids)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71600" y="3962400"/>
            <a:ext cx="55626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FACTORS  (lectures, parents, peers, international </a:t>
            </a:r>
          </a:p>
          <a:p>
            <a:r>
              <a:rPr lang="en-US" dirty="0" smtClean="0"/>
              <a:t>                      experience 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371600" y="4953000"/>
            <a:ext cx="56388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DEMOGRAPHIC FACTORS  ( gender, area, school)</a:t>
            </a:r>
            <a:endParaRPr lang="en-US" dirty="0"/>
          </a:p>
        </p:txBody>
      </p:sp>
      <p:cxnSp>
        <p:nvCxnSpPr>
          <p:cNvPr id="20" name="Straight Connector 19"/>
          <p:cNvCxnSpPr>
            <a:stCxn id="4" idx="3"/>
          </p:cNvCxnSpPr>
          <p:nvPr/>
        </p:nvCxnSpPr>
        <p:spPr>
          <a:xfrm>
            <a:off x="7162800" y="22860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124700" y="37719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3"/>
          </p:cNvCxnSpPr>
          <p:nvPr/>
        </p:nvCxnSpPr>
        <p:spPr>
          <a:xfrm>
            <a:off x="7162800" y="52578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3"/>
          </p:cNvCxnSpPr>
          <p:nvPr/>
        </p:nvCxnSpPr>
        <p:spPr>
          <a:xfrm>
            <a:off x="7162800" y="32004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3"/>
          </p:cNvCxnSpPr>
          <p:nvPr/>
        </p:nvCxnSpPr>
        <p:spPr>
          <a:xfrm>
            <a:off x="7162800" y="42672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9525000" y="3048000"/>
            <a:ext cx="2362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677400" y="3200400"/>
            <a:ext cx="20574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ESL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speaking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610600" y="3657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10515600" cy="31242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cs typeface="Times New Roman" pitchFamily="18" charset="0"/>
              </a:rPr>
              <a:t>                             Sample</a:t>
            </a:r>
            <a:r>
              <a:rPr lang="en-US" sz="4000" b="1" dirty="0">
                <a:cs typeface="Times New Roman" pitchFamily="18" charset="0"/>
              </a:rPr>
              <a:t>/ Participants </a:t>
            </a:r>
            <a:r>
              <a:rPr lang="en-US" sz="4000" b="1" dirty="0" smtClean="0">
                <a:cs typeface="Times New Roman" pitchFamily="18" charset="0"/>
              </a:rPr>
              <a:t/>
            </a:r>
            <a:br>
              <a:rPr lang="en-US" sz="4000" b="1" dirty="0" smtClean="0">
                <a:cs typeface="Times New Roman" pitchFamily="18" charset="0"/>
              </a:rPr>
            </a:br>
            <a:r>
              <a:rPr lang="en-US" sz="2200" dirty="0" smtClean="0">
                <a:cs typeface="Times New Roman" pitchFamily="18" charset="0"/>
              </a:rPr>
              <a:t>Sample size is </a:t>
            </a:r>
            <a:r>
              <a:rPr lang="en-US" sz="2200" b="1" dirty="0" smtClean="0">
                <a:cs typeface="Times New Roman" pitchFamily="18" charset="0"/>
              </a:rPr>
              <a:t>280 undergraduates</a:t>
            </a:r>
            <a:r>
              <a:rPr lang="en-US" sz="2200" dirty="0" smtClean="0">
                <a:cs typeface="Times New Roman" pitchFamily="18" charset="0"/>
              </a:rPr>
              <a:t>.</a:t>
            </a:r>
            <a:br>
              <a:rPr lang="en-US" sz="2200" dirty="0" smtClean="0">
                <a:cs typeface="Times New Roman" pitchFamily="18" charset="0"/>
              </a:rPr>
            </a:br>
            <a:r>
              <a:rPr lang="en-US" sz="2200" dirty="0" smtClean="0">
                <a:cs typeface="Times New Roman" pitchFamily="18" charset="0"/>
              </a:rPr>
              <a:t>Population </a:t>
            </a:r>
            <a:r>
              <a:rPr lang="en-US" sz="2200" dirty="0">
                <a:cs typeface="Times New Roman" pitchFamily="18" charset="0"/>
              </a:rPr>
              <a:t>considered is , the </a:t>
            </a:r>
            <a:r>
              <a:rPr lang="en-US" sz="2200" b="1" dirty="0">
                <a:cs typeface="Times New Roman" pitchFamily="18" charset="0"/>
              </a:rPr>
              <a:t>1</a:t>
            </a:r>
            <a:r>
              <a:rPr lang="en-US" sz="2200" b="1" baseline="30000" dirty="0">
                <a:cs typeface="Times New Roman" pitchFamily="18" charset="0"/>
              </a:rPr>
              <a:t>st</a:t>
            </a:r>
            <a:r>
              <a:rPr lang="en-US" sz="2200" b="1" dirty="0">
                <a:cs typeface="Times New Roman" pitchFamily="18" charset="0"/>
              </a:rPr>
              <a:t> year </a:t>
            </a:r>
            <a:r>
              <a:rPr lang="en-US" sz="2200" dirty="0">
                <a:cs typeface="Times New Roman" pitchFamily="18" charset="0"/>
              </a:rPr>
              <a:t>and  the </a:t>
            </a:r>
            <a:r>
              <a:rPr lang="en-US" sz="2200" b="1" dirty="0">
                <a:cs typeface="Times New Roman" pitchFamily="18" charset="0"/>
              </a:rPr>
              <a:t>2</a:t>
            </a:r>
            <a:r>
              <a:rPr lang="en-US" sz="2200" b="1" baseline="30000" dirty="0">
                <a:cs typeface="Times New Roman" pitchFamily="18" charset="0"/>
              </a:rPr>
              <a:t>nd</a:t>
            </a:r>
            <a:r>
              <a:rPr lang="en-US" sz="2200" b="1" dirty="0">
                <a:cs typeface="Times New Roman" pitchFamily="18" charset="0"/>
              </a:rPr>
              <a:t>  year </a:t>
            </a:r>
            <a:r>
              <a:rPr lang="en-US" sz="2200" dirty="0">
                <a:cs typeface="Times New Roman" pitchFamily="18" charset="0"/>
              </a:rPr>
              <a:t>undergraduates, in  </a:t>
            </a:r>
            <a:r>
              <a:rPr lang="en-US" sz="2200" b="1" dirty="0">
                <a:cs typeface="Times New Roman" pitchFamily="18" charset="0"/>
              </a:rPr>
              <a:t>S</a:t>
            </a:r>
            <a:r>
              <a:rPr lang="en-US" sz="2200" b="1" dirty="0" smtClean="0">
                <a:cs typeface="Times New Roman" pitchFamily="18" charset="0"/>
              </a:rPr>
              <a:t>cience </a:t>
            </a:r>
            <a:r>
              <a:rPr lang="en-US" sz="2200" b="1" dirty="0">
                <a:cs typeface="Times New Roman" pitchFamily="18" charset="0"/>
              </a:rPr>
              <a:t>faculties</a:t>
            </a:r>
            <a:r>
              <a:rPr lang="en-US" sz="2200" dirty="0">
                <a:cs typeface="Times New Roman" pitchFamily="18" charset="0"/>
              </a:rPr>
              <a:t>.</a:t>
            </a:r>
            <a:br>
              <a:rPr lang="en-US" sz="2200" dirty="0">
                <a:cs typeface="Times New Roman" pitchFamily="18" charset="0"/>
              </a:rPr>
            </a:br>
            <a:r>
              <a:rPr lang="en-US" sz="2200" dirty="0" smtClean="0">
                <a:cs typeface="Times New Roman" pitchFamily="18" charset="0"/>
              </a:rPr>
              <a:t>Undergraduates </a:t>
            </a:r>
            <a:r>
              <a:rPr lang="en-US" sz="2200" dirty="0">
                <a:cs typeface="Times New Roman" pitchFamily="18" charset="0"/>
              </a:rPr>
              <a:t>have been selected using convenience sample.  </a:t>
            </a:r>
            <a:br>
              <a:rPr lang="en-US" sz="2200" dirty="0">
                <a:cs typeface="Times New Roman" pitchFamily="18" charset="0"/>
              </a:rPr>
            </a:br>
            <a:r>
              <a:rPr lang="en-US" sz="2200" dirty="0" smtClean="0">
                <a:cs typeface="Times New Roman" pitchFamily="18" charset="0"/>
              </a:rPr>
              <a:t>ELTU </a:t>
            </a:r>
            <a:r>
              <a:rPr lang="en-US" sz="2200" dirty="0">
                <a:cs typeface="Times New Roman" pitchFamily="18" charset="0"/>
              </a:rPr>
              <a:t>personals have been selected using judgment sampling.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</a:t>
            </a:r>
            <a:br>
              <a:rPr lang="en-US" sz="2200" dirty="0" smtClean="0"/>
            </a:br>
            <a:r>
              <a:rPr lang="en-US" sz="2800" dirty="0" smtClean="0"/>
              <a:t>                      </a:t>
            </a:r>
            <a:r>
              <a:rPr lang="en-US" sz="3200" dirty="0" smtClean="0">
                <a:cs typeface="Times New Roman" pitchFamily="18" charset="0"/>
              </a:rPr>
              <a:t/>
            </a:r>
            <a:br>
              <a:rPr lang="en-US" sz="3200" dirty="0" smtClean="0">
                <a:cs typeface="Times New Roman" pitchFamily="18" charset="0"/>
              </a:rPr>
            </a:br>
            <a:r>
              <a:rPr lang="en-US" sz="3200" dirty="0" smtClean="0">
                <a:cs typeface="Times New Roman" pitchFamily="18" charset="0"/>
              </a:rPr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817573"/>
              </p:ext>
            </p:extLst>
          </p:nvPr>
        </p:nvGraphicFramePr>
        <p:xfrm>
          <a:off x="1066800" y="3276599"/>
          <a:ext cx="104394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8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7888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Name of the University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 2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year Undergraduates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Attitudes</a:t>
                      </a:r>
                      <a:endParaRPr lang="en-US" sz="1800" b="1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n-lt"/>
                        <a:ea typeface="Times New Roman"/>
                        <a:cs typeface="Iskoola Pota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Iskoola Pota"/>
                        </a:rPr>
                        <a:t>Number </a:t>
                      </a: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Iskoola Pota"/>
                        </a:rPr>
                        <a:t>of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Iskoola Pota"/>
                        </a:rPr>
                        <a:t> 1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Times New Roman"/>
                          <a:cs typeface="Iskoola Pota"/>
                        </a:rPr>
                        <a:t>st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Iskoola Pota"/>
                        </a:rPr>
                        <a:t>  year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Iskoola Pota"/>
                        </a:rPr>
                        <a:t>Undergraduates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Iskoola Pota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/>
                          <a:cs typeface="Iskoola Pota"/>
                        </a:rPr>
                        <a:t>Practices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  Lecturers  </a:t>
                      </a:r>
                      <a:r>
                        <a:rPr lang="en-US" b="0" baseline="0" dirty="0" smtClean="0"/>
                        <a:t>interviewed</a:t>
                      </a:r>
                      <a:endParaRPr lang="en-US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41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1) Colombo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Iskoola Pota"/>
                        </a:rPr>
                        <a:t>20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Iskoola Po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41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2)</a:t>
                      </a:r>
                      <a:r>
                        <a:rPr lang="en-US" baseline="0" dirty="0" err="1" smtClean="0"/>
                        <a:t>Jayawardenapura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Iskoola Pota"/>
                        </a:rPr>
                        <a:t>20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Iskoola Po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1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3) </a:t>
                      </a:r>
                      <a:r>
                        <a:rPr lang="en-US" dirty="0" err="1" smtClean="0"/>
                        <a:t>Peradeniya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Iskoola Pota"/>
                        </a:rPr>
                        <a:t>20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Iskoola Po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41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4) </a:t>
                      </a:r>
                      <a:r>
                        <a:rPr lang="en-US" dirty="0" err="1" smtClean="0"/>
                        <a:t>Kelaniya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Iskoola Pota"/>
                        </a:rPr>
                        <a:t>20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Iskoola Po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381000"/>
            <a:ext cx="90678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Times New Roman" pitchFamily="18" charset="0"/>
              </a:rPr>
              <a:t>Research Design /Methodology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11734800" cy="57912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400" dirty="0" smtClean="0"/>
              <a:t>Mixed </a:t>
            </a:r>
            <a:r>
              <a:rPr lang="en-US" sz="2400" dirty="0"/>
              <a:t>method of inductive and deductive reasoning. </a:t>
            </a:r>
            <a:endParaRPr lang="en-US" sz="2400" dirty="0" smtClean="0"/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400" b="1" dirty="0"/>
              <a:t>M</a:t>
            </a:r>
            <a:r>
              <a:rPr lang="en-US" sz="2400" b="1" dirty="0" smtClean="0"/>
              <a:t>ultiple </a:t>
            </a:r>
            <a:r>
              <a:rPr lang="en-US" sz="2400" b="1" dirty="0"/>
              <a:t>data collection </a:t>
            </a:r>
            <a:r>
              <a:rPr lang="en-US" sz="2400" dirty="0" smtClean="0"/>
              <a:t>instruments.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 smtClean="0"/>
              <a:t>                                                phase one        -     </a:t>
            </a:r>
            <a:r>
              <a:rPr lang="en-US" sz="2400" b="1" dirty="0" smtClean="0"/>
              <a:t>questionnaires </a:t>
            </a:r>
            <a:r>
              <a:rPr lang="en-US" sz="2400" dirty="0"/>
              <a:t>were administered.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 smtClean="0"/>
              <a:t>                                                phase two         -    class </a:t>
            </a:r>
            <a:r>
              <a:rPr lang="en-US" sz="2400" dirty="0"/>
              <a:t>room </a:t>
            </a:r>
            <a:r>
              <a:rPr lang="en-US" sz="2400" b="1" dirty="0"/>
              <a:t>observations </a:t>
            </a:r>
            <a:r>
              <a:rPr lang="en-US" sz="2400" dirty="0"/>
              <a:t>were </a:t>
            </a:r>
            <a:r>
              <a:rPr lang="en-US" sz="2400" dirty="0" smtClean="0"/>
              <a:t>conducted.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phase three      -     sixteen </a:t>
            </a:r>
            <a:r>
              <a:rPr lang="en-US" sz="2400" dirty="0"/>
              <a:t>lecturers were </a:t>
            </a:r>
            <a:r>
              <a:rPr lang="en-US" sz="2400" b="1" dirty="0" smtClean="0"/>
              <a:t>interviewed</a:t>
            </a:r>
            <a:r>
              <a:rPr lang="en-US" sz="2400" dirty="0" smtClean="0"/>
              <a:t>.</a:t>
            </a:r>
            <a:endParaRPr lang="en-US" sz="24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questionnaire has been designed inserting both close ended and open ended questions. Nominal, Ordinal and interval data have been used. </a:t>
            </a:r>
            <a:r>
              <a:rPr lang="en-US" sz="2400" dirty="0" err="1" smtClean="0">
                <a:cs typeface="Times New Roman" pitchFamily="18" charset="0"/>
              </a:rPr>
              <a:t>Licket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scale type </a:t>
            </a:r>
            <a:r>
              <a:rPr lang="en-US" sz="2400" dirty="0" smtClean="0">
                <a:cs typeface="Times New Roman" pitchFamily="18" charset="0"/>
              </a:rPr>
              <a:t>questions have been included with a view to quantify qualitative aspect. 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6445</TotalTime>
  <Words>1080</Words>
  <Application>Microsoft Office PowerPoint</Application>
  <PresentationFormat>Widescreen</PresentationFormat>
  <Paragraphs>186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Candara</vt:lpstr>
      <vt:lpstr>Iskoola Pota</vt:lpstr>
      <vt:lpstr>Times New Roman</vt:lpstr>
      <vt:lpstr>Wingdings</vt:lpstr>
      <vt:lpstr>Wingdings 3</vt:lpstr>
      <vt:lpstr>Wisp</vt:lpstr>
      <vt:lpstr>PowerPoint Presentation</vt:lpstr>
      <vt:lpstr>Background to the Study </vt:lpstr>
      <vt:lpstr>Problem Statement</vt:lpstr>
      <vt:lpstr>Research Objectives </vt:lpstr>
      <vt:lpstr> Significance Of the Study   </vt:lpstr>
      <vt:lpstr>Brief Literature Review  </vt:lpstr>
      <vt:lpstr>Conceptual Framework</vt:lpstr>
      <vt:lpstr>                             Sample/ Participants  Sample size is 280 undergraduates. Population considered is , the 1st year and  the 2nd  year undergraduates, in  Science faculties. Undergraduates have been selected using convenience sample.   ELTU personals have been selected using judgment sampling.                                </vt:lpstr>
      <vt:lpstr>Research Design /Methodology </vt:lpstr>
      <vt:lpstr> Data Analysis </vt:lpstr>
      <vt:lpstr>Goodness of Fit</vt:lpstr>
      <vt:lpstr> Factors effect on ESL speaking:  Multiple Regression Model</vt:lpstr>
      <vt:lpstr>PowerPoint Presentation</vt:lpstr>
      <vt:lpstr>Heteroscedasticity Test</vt:lpstr>
      <vt:lpstr>Normality Test </vt:lpstr>
      <vt:lpstr>Conclusion</vt:lpstr>
      <vt:lpstr>Order of the major influencing factors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of the perceived impacts of the human qualities of state university graduates on their academic performance, attitudes, and Behaviors.</dc:title>
  <dc:creator>SHAJEE</dc:creator>
  <cp:lastModifiedBy>Admin</cp:lastModifiedBy>
  <cp:revision>1068</cp:revision>
  <cp:lastPrinted>2016-05-05T11:00:17Z</cp:lastPrinted>
  <dcterms:created xsi:type="dcterms:W3CDTF">2006-08-16T00:00:00Z</dcterms:created>
  <dcterms:modified xsi:type="dcterms:W3CDTF">2018-11-16T03:00:45Z</dcterms:modified>
</cp:coreProperties>
</file>