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2" r:id="rId7"/>
    <p:sldId id="263" r:id="rId8"/>
    <p:sldId id="266" r:id="rId9"/>
    <p:sldId id="267" r:id="rId10"/>
    <p:sldId id="264" r:id="rId11"/>
    <p:sldId id="261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C4"/>
    <a:srgbClr val="EEE0A4"/>
    <a:srgbClr val="EAD992"/>
    <a:srgbClr val="EAE49A"/>
    <a:srgbClr val="EAF7C9"/>
    <a:srgbClr val="FCF9BA"/>
    <a:srgbClr val="FCF2B6"/>
    <a:srgbClr val="EEF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Effective lecture breaks</a:t>
            </a:r>
          </a:p>
        </c:rich>
      </c:tx>
      <c:layout>
        <c:manualLayout>
          <c:xMode val="edge"/>
          <c:yMode val="edge"/>
          <c:x val="0.32553209881029888"/>
          <c:y val="2.40384615384615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Sheet1!$E$27:$E$35</c:f>
              <c:strCache>
                <c:ptCount val="9"/>
                <c:pt idx="0">
                  <c:v>5 min. break</c:v>
                </c:pt>
                <c:pt idx="1">
                  <c:v>Discussion</c:v>
                </c:pt>
                <c:pt idx="2">
                  <c:v>Pair Group activity</c:v>
                </c:pt>
                <c:pt idx="3">
                  <c:v>Quesioning</c:v>
                </c:pt>
                <c:pt idx="4">
                  <c:v>writing notes</c:v>
                </c:pt>
                <c:pt idx="5">
                  <c:v>Incomplete handout</c:v>
                </c:pt>
                <c:pt idx="6">
                  <c:v>Individual activity</c:v>
                </c:pt>
                <c:pt idx="7">
                  <c:v>Group activity</c:v>
                </c:pt>
                <c:pt idx="8">
                  <c:v>Presentations</c:v>
                </c:pt>
              </c:strCache>
            </c:strRef>
          </c:cat>
          <c:val>
            <c:numRef>
              <c:f>Sheet1!$F$27:$F$35</c:f>
              <c:numCache>
                <c:formatCode>General</c:formatCode>
                <c:ptCount val="9"/>
                <c:pt idx="0">
                  <c:v>40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C-454E-B9A2-46938B63796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Effective Lecture time duration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089129483814524"/>
          <c:y val="0.12072944006999126"/>
          <c:w val="0.80244203849518814"/>
          <c:h val="0.73919327792359291"/>
        </c:manualLayout>
      </c:layout>
      <c:barChart>
        <c:barDir val="col"/>
        <c:grouping val="clustered"/>
        <c:varyColors val="0"/>
        <c:ser>
          <c:idx val="0"/>
          <c:order val="0"/>
          <c:spPr>
            <a:ln w="28575">
              <a:noFill/>
            </a:ln>
          </c:spPr>
          <c:invertIfNegative val="0"/>
          <c:cat>
            <c:numRef>
              <c:f>Sheet1!$B$4:$B$11</c:f>
              <c:numCache>
                <c:formatCode>General</c:formatCode>
                <c:ptCount val="8"/>
                <c:pt idx="0">
                  <c:v>30</c:v>
                </c:pt>
                <c:pt idx="1">
                  <c:v>40</c:v>
                </c:pt>
                <c:pt idx="2">
                  <c:v>45</c:v>
                </c:pt>
                <c:pt idx="3">
                  <c:v>60</c:v>
                </c:pt>
                <c:pt idx="4">
                  <c:v>75</c:v>
                </c:pt>
                <c:pt idx="5">
                  <c:v>90</c:v>
                </c:pt>
                <c:pt idx="6">
                  <c:v>105</c:v>
                </c:pt>
                <c:pt idx="7">
                  <c:v>120</c:v>
                </c:pt>
              </c:numCache>
            </c:numRef>
          </c:cat>
          <c:val>
            <c:numRef>
              <c:f>Sheet1!$C$4:$C$11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27</c:v>
                </c:pt>
                <c:pt idx="4">
                  <c:v>5</c:v>
                </c:pt>
                <c:pt idx="5">
                  <c:v>6</c:v>
                </c:pt>
                <c:pt idx="6">
                  <c:v>1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2A-4AFF-B5D6-A7A6AE8B2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32864"/>
        <c:axId val="22688128"/>
      </c:barChart>
      <c:catAx>
        <c:axId val="2093286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Time/ Minutes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688128"/>
        <c:crosses val="autoZero"/>
        <c:auto val="1"/>
        <c:lblAlgn val="ctr"/>
        <c:lblOffset val="100"/>
        <c:noMultiLvlLbl val="0"/>
      </c:catAx>
      <c:valAx>
        <c:axId val="22688128"/>
        <c:scaling>
          <c:orientation val="minMax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Count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932864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The minimum attention span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28575">
              <a:noFill/>
            </a:ln>
          </c:spPr>
          <c:invertIfNegative val="0"/>
          <c:cat>
            <c:numRef>
              <c:f>Sheet1!$B$16:$B$23</c:f>
              <c:numCache>
                <c:formatCode>General</c:formatCode>
                <c:ptCount val="8"/>
                <c:pt idx="0">
                  <c:v>30</c:v>
                </c:pt>
                <c:pt idx="1">
                  <c:v>40</c:v>
                </c:pt>
                <c:pt idx="2">
                  <c:v>45</c:v>
                </c:pt>
                <c:pt idx="3">
                  <c:v>60</c:v>
                </c:pt>
                <c:pt idx="4">
                  <c:v>75</c:v>
                </c:pt>
                <c:pt idx="5">
                  <c:v>90</c:v>
                </c:pt>
                <c:pt idx="6">
                  <c:v>105</c:v>
                </c:pt>
                <c:pt idx="7">
                  <c:v>120</c:v>
                </c:pt>
              </c:numCache>
            </c:numRef>
          </c:cat>
          <c:val>
            <c:numRef>
              <c:f>Sheet1!$C$16:$C$23</c:f>
              <c:numCache>
                <c:formatCode>General</c:formatCode>
                <c:ptCount val="8"/>
                <c:pt idx="0">
                  <c:v>7</c:v>
                </c:pt>
                <c:pt idx="1">
                  <c:v>1</c:v>
                </c:pt>
                <c:pt idx="2">
                  <c:v>4</c:v>
                </c:pt>
                <c:pt idx="3">
                  <c:v>32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B0-4C12-9009-A3F3CCCA3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17952"/>
        <c:axId val="22719872"/>
      </c:barChart>
      <c:catAx>
        <c:axId val="22717952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Time/ Minutes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719872"/>
        <c:crosses val="autoZero"/>
        <c:auto val="1"/>
        <c:lblAlgn val="ctr"/>
        <c:lblOffset val="100"/>
        <c:noMultiLvlLbl val="0"/>
      </c:catAx>
      <c:valAx>
        <c:axId val="22719872"/>
        <c:scaling>
          <c:orientation val="minMax"/>
          <c:max val="35"/>
          <c:min val="0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Count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717952"/>
        <c:crosses val="autoZero"/>
        <c:crossBetween val="between"/>
        <c:minorUnit val="1"/>
      </c:valAx>
    </c:plotArea>
    <c:plotVisOnly val="1"/>
    <c:dispBlanksAs val="gap"/>
    <c:showDLblsOverMax val="0"/>
  </c:chart>
  <c:spPr>
    <a:noFill/>
    <a:ln>
      <a:solidFill>
        <a:sysClr val="windowText" lastClr="000000"/>
      </a:solidFill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8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3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3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5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3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0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6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8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9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DD258-D2F9-43B5-92D7-F3CFDF73772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44DA6-0D89-4F86-9358-37C78476D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6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90600"/>
            <a:ext cx="7467600" cy="1490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Times New Roman"/>
                <a:cs typeface="Times New Roman"/>
              </a:rPr>
              <a:t>The effect of lecture breaks on student’s attention in the teaching learning process</a:t>
            </a:r>
            <a:endParaRPr lang="en-US" sz="3200" dirty="0"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48768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N. V. D. P.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Priyadarshani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631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  <a:ea typeface="Times New Roman"/>
                <a:cs typeface="Times New Roman"/>
              </a:rPr>
              <a:t>Conclusion</a:t>
            </a:r>
          </a:p>
          <a:p>
            <a:pPr marL="509588" marR="0" indent="-40005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Most preferable and effective lecture break is five minute lecture break </a:t>
            </a:r>
          </a:p>
          <a:p>
            <a:pPr marL="509588" marR="0" indent="-40005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Pair group activity is also effective to keep the student’s engagement for the lecture than giving group activity. </a:t>
            </a:r>
          </a:p>
          <a:p>
            <a:pPr marL="509588" marR="0" indent="-40005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Doing presentations and group activities were identified as a not effective lecture breaks to keep the student actively. </a:t>
            </a:r>
          </a:p>
          <a:p>
            <a:pPr marL="509588" marR="0" indent="-40005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All the students are willing to attend morning lectures and effective lecture duration is One hour. </a:t>
            </a:r>
          </a:p>
          <a:p>
            <a:pPr marL="509588" marR="0" indent="-40005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In a lecture it is better to apply any kind of lecture break types after one hour.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82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1521"/>
            <a:ext cx="8305800" cy="6781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effectLst/>
                <a:latin typeface="Times New Roman"/>
                <a:ea typeface="Times New Roman"/>
                <a:cs typeface="Times New Roman"/>
              </a:rPr>
              <a:t>References</a:t>
            </a:r>
            <a:endParaRPr lang="en-US" sz="2000" dirty="0">
              <a:ea typeface="Times New Roman"/>
              <a:cs typeface="Times New Roman"/>
            </a:endParaRPr>
          </a:p>
          <a:p>
            <a:pPr marL="40640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Lecture break, William A. Anderson and Byron Harrison, journal of agronomic education, vol. 14, No. 2, 1985.</a:t>
            </a:r>
            <a:endParaRPr lang="en-US" sz="2000" dirty="0">
              <a:ea typeface="Times New Roman"/>
              <a:cs typeface="Times New Roman"/>
            </a:endParaRPr>
          </a:p>
          <a:p>
            <a:pPr marL="40640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2009-08-Lecture Breaks Involve Students.pdf - Adapted from </a:t>
            </a:r>
            <a:r>
              <a:rPr lang="en-US" sz="2000" i="1" dirty="0" smtClean="0">
                <a:effectLst/>
                <a:latin typeface="Times New Roman"/>
                <a:ea typeface="Calibri"/>
                <a:cs typeface="Times New Roman"/>
              </a:rPr>
              <a:t>The Teaching Professor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, October 2003.</a:t>
            </a:r>
            <a:endParaRPr lang="en-US" sz="2000" dirty="0">
              <a:ea typeface="Times New Roman"/>
              <a:cs typeface="Times New Roman"/>
            </a:endParaRPr>
          </a:p>
          <a:p>
            <a:pPr marL="40640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adept-qmul-incomplete-handouts-for-lectures.pdf</a:t>
            </a:r>
            <a:endParaRPr lang="en-US" sz="2000" dirty="0">
              <a:ea typeface="Times New Roman"/>
              <a:cs typeface="Times New Roman"/>
            </a:endParaRPr>
          </a:p>
          <a:p>
            <a:pPr marL="40640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err="1" smtClean="0">
                <a:effectLst/>
                <a:latin typeface="Times New Roman"/>
                <a:ea typeface="Calibri"/>
                <a:cs typeface="Times New Roman"/>
              </a:rPr>
              <a:t>Johnstone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, A.H. &amp; Percival F., 1976, ‘Attention Breaks in Lectures’, Education in Chemistry, Vol. 13, No. 2, pp. 49-50.</a:t>
            </a:r>
            <a:endParaRPr lang="en-US" sz="2000" dirty="0">
              <a:ea typeface="Times New Roman"/>
              <a:cs typeface="Times New Roman"/>
            </a:endParaRPr>
          </a:p>
          <a:p>
            <a:pPr marL="40640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Effect Of Lecture Breaks On Students Attention.pdf, Dr. L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Times New Roman"/>
              </a:rPr>
              <a:t>Balbis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sz="2000" dirty="0">
              <a:ea typeface="Times New Roman"/>
              <a:cs typeface="Times New Roman"/>
            </a:endParaRPr>
          </a:p>
          <a:p>
            <a:pPr marL="40640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err="1" smtClean="0">
                <a:effectLst/>
                <a:latin typeface="Times New Roman"/>
                <a:ea typeface="Calibri"/>
                <a:cs typeface="Times New Roman"/>
              </a:rPr>
              <a:t>Chickering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 A.W and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Times New Roman"/>
              </a:rPr>
              <a:t>Gamson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 Z.F, Seven Principles For Good Practice in Undergraduate Education, Washington Center News, 1987</a:t>
            </a:r>
            <a:endParaRPr lang="en-US" sz="2000" dirty="0">
              <a:ea typeface="Times New Roman"/>
              <a:cs typeface="Times New Roman"/>
            </a:endParaRPr>
          </a:p>
          <a:p>
            <a:pPr marL="40640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effectLst/>
                <a:latin typeface="Times New Roman"/>
                <a:ea typeface="Times New Roman"/>
                <a:cs typeface="Times New Roman"/>
              </a:rPr>
              <a:t>Gibbs G. &amp; </a:t>
            </a:r>
            <a:r>
              <a:rPr lang="en-US" sz="2000" dirty="0" err="1" smtClean="0">
                <a:effectLst/>
                <a:latin typeface="Times New Roman"/>
                <a:ea typeface="Times New Roman"/>
                <a:cs typeface="Times New Roman"/>
              </a:rPr>
              <a:t>Habeshaw</a:t>
            </a:r>
            <a:r>
              <a:rPr lang="en-US" sz="2000" dirty="0" smtClean="0">
                <a:effectLst/>
                <a:latin typeface="Times New Roman"/>
                <a:ea typeface="Times New Roman"/>
                <a:cs typeface="Times New Roman"/>
              </a:rPr>
              <a:t> T. , Preparing to teach - An introduction to effective teaching in higher education, 2011</a:t>
            </a:r>
            <a:endParaRPr lang="en-US" sz="2000" dirty="0">
              <a:ea typeface="Times New Roman"/>
              <a:cs typeface="Times New Roman"/>
            </a:endParaRPr>
          </a:p>
          <a:p>
            <a:pPr marL="40640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Biggs J. &amp; Tang C. (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Times New Roman"/>
              </a:rPr>
              <a:t>ed</a:t>
            </a:r>
            <a:r>
              <a:rPr lang="en-US" sz="2000" dirty="0" smtClean="0">
                <a:effectLst/>
                <a:latin typeface="Times New Roman"/>
                <a:ea typeface="Calibri"/>
                <a:cs typeface="Times New Roman"/>
              </a:rPr>
              <a:t> 3) Teaching for Quality Learning at Open University Press, Berkshire, England, and Two Penn Plaza, New York, NY 10121–2289, USA, 2007 </a:t>
            </a:r>
            <a:endParaRPr lang="en-US" sz="20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85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6764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Thank You….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0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458200" cy="422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  <a:ea typeface="Times New Roman"/>
                <a:cs typeface="Times New Roman"/>
              </a:rPr>
              <a:t>Background</a:t>
            </a:r>
            <a:endParaRPr lang="en-US" sz="2400" dirty="0">
              <a:ea typeface="Times New Roman"/>
              <a:cs typeface="Times New Roman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Traditional lectures are still one of the best methods to teach “information” to large amount of student. </a:t>
            </a: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Lecture method is an economically benefit way to deliver the subject content. </a:t>
            </a: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But students typically have a 10 to 20 minute attention span as shown in below figure 1. </a:t>
            </a:r>
            <a:endParaRPr lang="en-US" sz="2400" dirty="0">
              <a:ea typeface="Times New Roman"/>
              <a:cs typeface="Times New Roman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91000"/>
            <a:ext cx="4038600" cy="18287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933700" y="6172200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effectLst/>
                <a:latin typeface="Times New Roman"/>
                <a:ea typeface="Calibri"/>
                <a:cs typeface="Iskoola Pota"/>
              </a:rPr>
              <a:t>Fig 1   Student’s performance over 60 minutes lecture</a:t>
            </a:r>
            <a:endParaRPr lang="en-US" sz="1400" dirty="0">
              <a:ea typeface="Times New Roman"/>
              <a:cs typeface="Times New Roman"/>
            </a:endParaRPr>
          </a:p>
          <a:p>
            <a:pPr algn="ctr"/>
            <a:r>
              <a:rPr lang="en-US" sz="1400" dirty="0" smtClean="0">
                <a:effectLst/>
                <a:latin typeface="Times New Roman"/>
                <a:ea typeface="Calibri"/>
                <a:cs typeface="Iskoola Pota"/>
              </a:rPr>
              <a:t>Source:</a:t>
            </a:r>
            <a:r>
              <a:rPr lang="en-US" sz="1400" dirty="0">
                <a:ea typeface="Times New Roman"/>
                <a:cs typeface="Times New Roman"/>
              </a:rPr>
              <a:t> </a:t>
            </a:r>
            <a:r>
              <a:rPr lang="en-US" sz="1400" dirty="0" smtClean="0">
                <a:effectLst/>
                <a:latin typeface="Times New Roman"/>
                <a:ea typeface="Calibri"/>
                <a:cs typeface="Iskoola Pota"/>
              </a:rPr>
              <a:t>Preparing To Teach, Gibbs &amp; </a:t>
            </a:r>
            <a:r>
              <a:rPr lang="en-US" sz="1400" dirty="0" err="1" smtClean="0">
                <a:effectLst/>
                <a:latin typeface="Times New Roman"/>
                <a:ea typeface="Calibri"/>
                <a:cs typeface="Iskoola Pota"/>
              </a:rPr>
              <a:t>Habeshaw</a:t>
            </a:r>
            <a:r>
              <a:rPr lang="en-US" sz="1400" dirty="0" smtClean="0">
                <a:effectLst/>
                <a:latin typeface="Times New Roman"/>
                <a:ea typeface="Calibri"/>
                <a:cs typeface="Iskoola Pota"/>
              </a:rPr>
              <a:t>, </a:t>
            </a:r>
            <a:r>
              <a:rPr lang="en-US" sz="1400" dirty="0" err="1" smtClean="0">
                <a:effectLst/>
                <a:latin typeface="Times New Roman"/>
                <a:ea typeface="Calibri"/>
                <a:cs typeface="Iskoola Pota"/>
              </a:rPr>
              <a:t>pp</a:t>
            </a:r>
            <a:r>
              <a:rPr lang="en-US" sz="1400" dirty="0" smtClean="0">
                <a:effectLst/>
                <a:latin typeface="Times New Roman"/>
                <a:ea typeface="Calibri"/>
                <a:cs typeface="Iskoola Pota"/>
              </a:rPr>
              <a:t> 26</a:t>
            </a:r>
            <a:endParaRPr lang="en-US" sz="1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533" y="457200"/>
            <a:ext cx="7467600" cy="4718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  <a:ea typeface="Times New Roman"/>
                <a:cs typeface="Times New Roman"/>
              </a:rPr>
              <a:t>Objectives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effectLst/>
                <a:latin typeface="Times New Roman"/>
                <a:ea typeface="Calibri"/>
                <a:cs typeface="Times New Roman"/>
              </a:rPr>
              <a:t>The main objectives of this research were, </a:t>
            </a:r>
            <a:endParaRPr lang="en-US" sz="2400" dirty="0">
              <a:ea typeface="Calibri"/>
              <a:cs typeface="Times New Roman"/>
            </a:endParaRPr>
          </a:p>
          <a:p>
            <a:pPr marL="911225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Identifying the types of  lecture breaks</a:t>
            </a:r>
            <a:endParaRPr lang="en-US" sz="2400" dirty="0">
              <a:ea typeface="Times New Roman"/>
              <a:cs typeface="Times New Roman"/>
            </a:endParaRPr>
          </a:p>
          <a:p>
            <a:pPr marL="911225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Identifying how effectively introduce the lecture breaks in a lecture to recover the students’ attention</a:t>
            </a:r>
            <a:endParaRPr lang="en-US" sz="2400" dirty="0">
              <a:ea typeface="Times New Roman"/>
              <a:cs typeface="Times New Roman"/>
            </a:endParaRPr>
          </a:p>
          <a:p>
            <a:pPr marL="911225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Identifying the effect of lecture breaks on student’s attention in the teaching learning process</a:t>
            </a:r>
            <a:endParaRPr lang="en-US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47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696200" cy="5076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  <a:ea typeface="Times New Roman"/>
                <a:cs typeface="Times New Roman"/>
              </a:rPr>
              <a:t>Research Design/Materials and Methods</a:t>
            </a:r>
          </a:p>
          <a:p>
            <a:pPr>
              <a:lnSpc>
                <a:spcPct val="115000"/>
              </a:lnSpc>
            </a:pPr>
            <a:endParaRPr lang="en-US" sz="2400" dirty="0">
              <a:ea typeface="Times New Roman"/>
              <a:cs typeface="Times New Roman"/>
            </a:endParaRPr>
          </a:p>
          <a:p>
            <a:pPr marL="914400" marR="0" indent="-45720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Sample group - pre service teachers </a:t>
            </a:r>
          </a:p>
          <a:p>
            <a:pPr marL="914400" marR="0" indent="-45720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51 students were selected randomly in both Sinhala and English medium </a:t>
            </a:r>
          </a:p>
          <a:p>
            <a:pPr marL="914400" marR="0" indent="-45720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Data collection was done by using discussions, observations, questionnaires and interviews. </a:t>
            </a:r>
          </a:p>
          <a:p>
            <a:pPr marL="914400" marR="0" indent="-45720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>
                <a:effectLst/>
                <a:latin typeface="Times New Roman"/>
                <a:ea typeface="Calibri"/>
                <a:cs typeface="Times New Roman"/>
              </a:rPr>
              <a:t>For identifying the types of lecture breaks, various articles and books were referred </a:t>
            </a:r>
          </a:p>
        </p:txBody>
      </p:sp>
    </p:spTree>
    <p:extLst>
      <p:ext uri="{BB962C8B-B14F-4D97-AF65-F5344CB8AC3E}">
        <p14:creationId xmlns:p14="http://schemas.microsoft.com/office/powerpoint/2010/main" val="19011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92480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0" algn="just">
              <a:lnSpc>
                <a:spcPct val="150000"/>
              </a:lnSpc>
            </a:pPr>
            <a:r>
              <a:rPr lang="en-GB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Cont.….</a:t>
            </a:r>
          </a:p>
          <a:p>
            <a:pPr marL="742950" lvl="0" indent="-285750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Applied </a:t>
            </a:r>
            <a:r>
              <a:rPr lang="en-GB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for the separate lectures and examined the student’s behaviour and their engagement for the corresponding lecture. </a:t>
            </a:r>
          </a:p>
          <a:p>
            <a:pPr marL="742950" lvl="0" indent="-285750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Finally by giving some questions and getting feed backs related to the corresponding lecture,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identified the effect of lecture breaks on student’s attention in the teaching learning process.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36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41869"/>
            <a:ext cx="8077200" cy="666746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  <a:ea typeface="Times New Roman"/>
                <a:cs typeface="Times New Roman"/>
              </a:rPr>
              <a:t>Results/ Findings</a:t>
            </a:r>
            <a:endParaRPr lang="en-US" sz="2400" dirty="0">
              <a:ea typeface="Times New Roman"/>
              <a:cs typeface="Times New Roman"/>
            </a:endParaRPr>
          </a:p>
          <a:p>
            <a:pPr marL="857250" marR="0" indent="-40005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400" dirty="0" smtClean="0">
                <a:latin typeface="Times New Roman"/>
                <a:ea typeface="Calibri"/>
                <a:cs typeface="Times New Roman"/>
              </a:rPr>
              <a:t>Identified p</a:t>
            </a: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racticable lecture breaks to apply for the lectures, </a:t>
            </a:r>
          </a:p>
          <a:p>
            <a:pPr marL="2109788" marR="0" indent="-285750" algn="just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Group activities</a:t>
            </a:r>
          </a:p>
          <a:p>
            <a:pPr marL="2109788" marR="0" indent="-285750" algn="just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Pair-group activities</a:t>
            </a:r>
          </a:p>
          <a:p>
            <a:pPr marL="2109788" marR="0" indent="-285750" algn="just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Times New Roman"/>
                <a:ea typeface="Calibri"/>
                <a:cs typeface="Times New Roman"/>
              </a:rPr>
              <a:t>Individual activities</a:t>
            </a:r>
            <a:endParaRPr lang="en-US" sz="2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2109788" marR="0" indent="-285750" algn="just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Incomplete handout</a:t>
            </a:r>
          </a:p>
          <a:p>
            <a:pPr marL="2109788" marR="0" indent="-285750" algn="just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Presentations</a:t>
            </a:r>
          </a:p>
          <a:p>
            <a:pPr marL="2109788" marR="0" indent="-285750" algn="just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Discussion</a:t>
            </a:r>
          </a:p>
          <a:p>
            <a:pPr marL="2109788" marR="0" indent="-285750" algn="just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Questioning</a:t>
            </a:r>
          </a:p>
          <a:p>
            <a:pPr marL="2109788" marR="0" indent="-285750" algn="just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Five minutes lecture breaks</a:t>
            </a:r>
          </a:p>
          <a:p>
            <a:pPr marL="2109788" marR="0" indent="-285750" algn="just"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writing notes </a:t>
            </a:r>
          </a:p>
          <a:p>
            <a:pPr marL="1824038" marR="0" algn="just">
              <a:spcBef>
                <a:spcPts val="0"/>
              </a:spcBef>
              <a:spcAft>
                <a:spcPts val="1000"/>
              </a:spcAft>
            </a:pPr>
            <a:endParaRPr lang="en-US" sz="2000" dirty="0" smtClean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6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7924800" cy="3934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3088" lvl="0" indent="-573088" algn="just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Most effective lecture breaks </a:t>
            </a: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573088" lvl="0" indent="-573088"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Five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minute lecture 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break</a:t>
            </a:r>
          </a:p>
          <a:p>
            <a:pPr marL="573088" lvl="0" indent="-573088" algn="just"/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	Discussion</a:t>
            </a:r>
          </a:p>
          <a:p>
            <a:pPr marL="573088" lvl="0" indent="-573088" algn="just"/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	Pair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group 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activities</a:t>
            </a:r>
          </a:p>
          <a:p>
            <a:pPr marL="573088" lvl="0" indent="-573088" algn="just"/>
            <a:endParaRPr lang="en-US" sz="12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573088" lvl="0" indent="-573088" algn="just">
              <a:spcBef>
                <a:spcPts val="60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Not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effective lecture breaks </a:t>
            </a: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573088" lvl="0" indent="-573088" algn="just"/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	Presentations</a:t>
            </a:r>
          </a:p>
          <a:p>
            <a:pPr marL="573088" lvl="0" indent="-573088" algn="just"/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Group activities</a:t>
            </a:r>
          </a:p>
          <a:p>
            <a:pPr marL="573088" lvl="0" indent="-573088" algn="just"/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Individual activities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64008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Graph 1 :  Effective lecture breaks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707109"/>
              </p:ext>
            </p:extLst>
          </p:nvPr>
        </p:nvGraphicFramePr>
        <p:xfrm>
          <a:off x="4045016" y="3200400"/>
          <a:ext cx="4870383" cy="316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1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924800" cy="198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3088" lvl="0" indent="-573088" algn="just">
              <a:spcBef>
                <a:spcPts val="60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All the students are willing to attend morning lectures </a:t>
            </a: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spcBef>
                <a:spcPts val="600"/>
              </a:spcBef>
              <a:spcAft>
                <a:spcPts val="10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en-US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573088" lvl="0" indent="-573088" algn="just">
              <a:spcBef>
                <a:spcPts val="60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Effective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lecture durations are One hour, One and half hours and Two hours. 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082885"/>
              </p:ext>
            </p:extLst>
          </p:nvPr>
        </p:nvGraphicFramePr>
        <p:xfrm>
          <a:off x="2286000" y="2743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19400" y="57912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Graph 2 : Effective lecture hour duration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106657"/>
              </p:ext>
            </p:extLst>
          </p:nvPr>
        </p:nvGraphicFramePr>
        <p:xfrm>
          <a:off x="2362200" y="1143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457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student needs break after one hour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4024964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Graph 3 :  The minimum attention span in a lecture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601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Iskoola Pota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Admin</cp:lastModifiedBy>
  <cp:revision>23</cp:revision>
  <dcterms:created xsi:type="dcterms:W3CDTF">2018-11-14T15:15:31Z</dcterms:created>
  <dcterms:modified xsi:type="dcterms:W3CDTF">2018-11-16T02:58:35Z</dcterms:modified>
</cp:coreProperties>
</file>