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i="1" dirty="0">
                <a:latin typeface="Book Antiqua" panose="02040602050305030304" pitchFamily="18" charset="0"/>
              </a:rPr>
              <a:t>Use of first language in facilitating the second language writing development</a:t>
            </a:r>
            <a:endParaRPr lang="en-GB" sz="3600" i="1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097438"/>
            <a:ext cx="6831673" cy="114589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Marie </a:t>
            </a:r>
            <a:r>
              <a:rPr lang="en-GB" sz="2400" dirty="0" err="1" smtClean="0"/>
              <a:t>Perera</a:t>
            </a:r>
            <a:endParaRPr lang="en-GB" sz="2400" dirty="0" smtClean="0"/>
          </a:p>
          <a:p>
            <a:r>
              <a:rPr lang="en-GB" sz="2400" dirty="0" smtClean="0"/>
              <a:t>Dept. of Humanities Education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24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Acknowledgement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University </a:t>
            </a:r>
            <a:r>
              <a:rPr lang="en-US" dirty="0">
                <a:latin typeface="Book Antiqua" panose="02040602050305030304" pitchFamily="18" charset="0"/>
              </a:rPr>
              <a:t>of Colombo for granting me a small research grant</a:t>
            </a:r>
            <a:r>
              <a:rPr lang="en-US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9600" b="1" i="1" dirty="0" smtClean="0">
                <a:latin typeface="Book Antiqua" panose="02040602050305030304" pitchFamily="18" charset="0"/>
              </a:rPr>
              <a:t>Thank you</a:t>
            </a:r>
            <a:endParaRPr lang="en-GB" sz="9600" b="1" i="1" dirty="0">
              <a:latin typeface="Book Antiqua" panose="0204060205030503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646" y="222813"/>
            <a:ext cx="9601200" cy="818909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749" y="1342663"/>
            <a:ext cx="9601200" cy="45131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A collaborative action research was conducted in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Shortcomings in the primary textbooks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G.C.E. (O/L ) Evaluation Reports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NEEC studies</a:t>
            </a:r>
            <a:endParaRPr lang="en-GB" sz="2400" dirty="0" smtClean="0">
              <a:latin typeface="Book Antiqua" panose="02040602050305030304" pitchFamily="18" charset="0"/>
            </a:endParaRPr>
          </a:p>
          <a:p>
            <a:endParaRPr lang="en-GB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GB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role </a:t>
            </a:r>
            <a:r>
              <a:rPr lang="en-US" dirty="0"/>
              <a:t>of the first language in second language </a:t>
            </a:r>
            <a:r>
              <a:rPr lang="en-US" dirty="0" smtClean="0"/>
              <a:t>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Some </a:t>
            </a:r>
            <a:r>
              <a:rPr lang="en-US" sz="2400" dirty="0">
                <a:latin typeface="Book Antiqua" panose="02040602050305030304" pitchFamily="18" charset="0"/>
              </a:rPr>
              <a:t>studies point to the positive effect of the first language on the learning environment ( </a:t>
            </a:r>
            <a:r>
              <a:rPr lang="en-US" sz="2400" dirty="0" err="1">
                <a:latin typeface="Book Antiqua" panose="02040602050305030304" pitchFamily="18" charset="0"/>
              </a:rPr>
              <a:t>Ghorbani</a:t>
            </a:r>
            <a:r>
              <a:rPr lang="en-US" sz="2400" dirty="0">
                <a:latin typeface="Book Antiqua" panose="02040602050305030304" pitchFamily="18" charset="0"/>
              </a:rPr>
              <a:t>, 2011</a:t>
            </a:r>
            <a:r>
              <a:rPr lang="en-US" sz="2400" dirty="0" smtClean="0">
                <a:latin typeface="Book Antiqua" panose="02040602050305030304" pitchFamily="18" charset="0"/>
              </a:rPr>
              <a:t>).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>Further, it is claimed that L1 is most useful at beginning and low levels, where L1 can be used to introduce the major differences between L1 and L2 (</a:t>
            </a:r>
            <a:r>
              <a:rPr lang="en-US" sz="2400" dirty="0" err="1">
                <a:latin typeface="Book Antiqua" panose="02040602050305030304" pitchFamily="18" charset="0"/>
              </a:rPr>
              <a:t>Madrinan</a:t>
            </a:r>
            <a:r>
              <a:rPr lang="en-US" sz="2400" dirty="0">
                <a:latin typeface="Book Antiqua" panose="02040602050305030304" pitchFamily="18" charset="0"/>
              </a:rPr>
              <a:t>, 2014)..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Therefore</a:t>
            </a:r>
            <a:r>
              <a:rPr lang="en-US" sz="2400" dirty="0">
                <a:latin typeface="Book Antiqua" panose="02040602050305030304" pitchFamily="18" charset="0"/>
              </a:rPr>
              <a:t>, there is a need to find out the use of L1 in facilitating L2 writing development in the Sri Lankan context.</a:t>
            </a:r>
            <a:endParaRPr lang="en-GB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805"/>
          </a:xfrm>
        </p:spPr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Analyze the errors in students’ writing.</a:t>
            </a:r>
            <a:endParaRPr lang="en-GB" sz="2800" dirty="0"/>
          </a:p>
          <a:p>
            <a:pPr lvl="0"/>
            <a:r>
              <a:rPr lang="en-US" sz="2800" dirty="0"/>
              <a:t>Examine the influence of mother tongue in making these errors.</a:t>
            </a:r>
            <a:endParaRPr lang="en-GB" sz="2800" dirty="0"/>
          </a:p>
          <a:p>
            <a:pPr lvl="0"/>
            <a:r>
              <a:rPr lang="en-US" sz="2800" dirty="0"/>
              <a:t>Implement a remedial </a:t>
            </a:r>
            <a:r>
              <a:rPr lang="en-US" sz="2800" dirty="0" err="1"/>
              <a:t>progemme</a:t>
            </a:r>
            <a:r>
              <a:rPr lang="en-US" sz="2800" dirty="0"/>
              <a:t> to help learners overcome these errors 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00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anose="02040602050305030304" pitchFamily="18" charset="0"/>
              </a:rPr>
              <a:t>Part </a:t>
            </a:r>
            <a:r>
              <a:rPr lang="en-US" sz="3200" dirty="0">
                <a:latin typeface="Book Antiqua" panose="02040602050305030304" pitchFamily="18" charset="0"/>
              </a:rPr>
              <a:t>of an ongoing collaborative action research</a:t>
            </a:r>
            <a:r>
              <a:rPr lang="en-US" sz="32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en-US" sz="3200" dirty="0" smtClean="0">
                <a:latin typeface="Book Antiqua" panose="02040602050305030304" pitchFamily="18" charset="0"/>
              </a:rPr>
              <a:t> </a:t>
            </a:r>
            <a:r>
              <a:rPr lang="en-US" sz="3200" dirty="0">
                <a:latin typeface="Book Antiqua" panose="02040602050305030304" pitchFamily="18" charset="0"/>
              </a:rPr>
              <a:t>The collaboration is between the principal researcher, three coordinators from the RESC </a:t>
            </a:r>
            <a:r>
              <a:rPr lang="en-US" sz="3200" dirty="0" err="1">
                <a:latin typeface="Book Antiqua" panose="02040602050305030304" pitchFamily="18" charset="0"/>
              </a:rPr>
              <a:t>Gampaha</a:t>
            </a:r>
            <a:r>
              <a:rPr lang="en-US" sz="3200" dirty="0">
                <a:latin typeface="Book Antiqua" panose="02040602050305030304" pitchFamily="18" charset="0"/>
              </a:rPr>
              <a:t> and 18 teachers teaching English </a:t>
            </a:r>
            <a:r>
              <a:rPr lang="en-US" sz="3200" dirty="0" smtClean="0">
                <a:latin typeface="Book Antiqua" panose="02040602050305030304" pitchFamily="18" charset="0"/>
              </a:rPr>
              <a:t>in 1C and type 2 grade </a:t>
            </a:r>
            <a:r>
              <a:rPr lang="en-US" sz="3200" dirty="0">
                <a:latin typeface="Book Antiqua" panose="02040602050305030304" pitchFamily="18" charset="0"/>
              </a:rPr>
              <a:t>6 classes.</a:t>
            </a:r>
            <a:endParaRPr lang="en-GB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07939"/>
            <a:ext cx="9601200" cy="513264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A pre- </a:t>
            </a:r>
            <a:r>
              <a:rPr lang="en-US" dirty="0">
                <a:latin typeface="Book Antiqua" panose="02040602050305030304" pitchFamily="18" charset="0"/>
              </a:rPr>
              <a:t>test was administered to identify students’ weaknesses in </a:t>
            </a:r>
            <a:r>
              <a:rPr lang="en-US" dirty="0" smtClean="0">
                <a:latin typeface="Book Antiqua" panose="02040602050305030304" pitchFamily="18" charset="0"/>
              </a:rPr>
              <a:t>writing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Next</a:t>
            </a:r>
            <a:r>
              <a:rPr lang="en-US" dirty="0">
                <a:latin typeface="Book Antiqua" panose="02040602050305030304" pitchFamily="18" charset="0"/>
              </a:rPr>
              <a:t>, in collaboration with the teachers and RESC staff an intervention </a:t>
            </a:r>
            <a:r>
              <a:rPr lang="en-US" dirty="0" err="1">
                <a:latin typeface="Book Antiqua" panose="02040602050305030304" pitchFamily="18" charset="0"/>
              </a:rPr>
              <a:t>programme</a:t>
            </a:r>
            <a:r>
              <a:rPr lang="en-US" dirty="0">
                <a:latin typeface="Book Antiqua" panose="02040602050305030304" pitchFamily="18" charset="0"/>
              </a:rPr>
              <a:t> was planned. 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In </a:t>
            </a:r>
            <a:r>
              <a:rPr lang="en-US" dirty="0">
                <a:latin typeface="Book Antiqua" panose="02040602050305030304" pitchFamily="18" charset="0"/>
              </a:rPr>
              <a:t>the first phase teachers were asked to implement the </a:t>
            </a:r>
            <a:r>
              <a:rPr lang="en-US" dirty="0" err="1">
                <a:latin typeface="Book Antiqua" panose="02040602050305030304" pitchFamily="18" charset="0"/>
              </a:rPr>
              <a:t>programme</a:t>
            </a:r>
            <a:r>
              <a:rPr lang="en-US" dirty="0">
                <a:latin typeface="Book Antiqua" panose="02040602050305030304" pitchFamily="18" charset="0"/>
              </a:rPr>
              <a:t> on four days</a:t>
            </a:r>
            <a:r>
              <a:rPr lang="en-US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	</a:t>
            </a:r>
            <a:r>
              <a:rPr lang="en-US" dirty="0" smtClean="0">
                <a:latin typeface="Book Antiqua" panose="02040602050305030304" pitchFamily="18" charset="0"/>
              </a:rPr>
              <a:t>-  </a:t>
            </a:r>
            <a:r>
              <a:rPr lang="en-US" dirty="0">
                <a:latin typeface="Book Antiqua" panose="02040602050305030304" pitchFamily="18" charset="0"/>
              </a:rPr>
              <a:t>The objective was for the students to be able to identify subjects and </a:t>
            </a:r>
            <a:r>
              <a:rPr lang="en-US" dirty="0" smtClean="0">
                <a:latin typeface="Book Antiqua" panose="02040602050305030304" pitchFamily="18" charset="0"/>
              </a:rPr>
              <a:t>		     verbs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smtClean="0">
                <a:latin typeface="Book Antiqua" panose="02040602050305030304" pitchFamily="18" charset="0"/>
              </a:rPr>
              <a:t>		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	</a:t>
            </a:r>
            <a:r>
              <a:rPr lang="en-US" dirty="0" smtClean="0">
                <a:latin typeface="Book Antiqua" panose="02040602050305030304" pitchFamily="18" charset="0"/>
              </a:rPr>
              <a:t>- </a:t>
            </a:r>
            <a:r>
              <a:rPr lang="en-US" sz="2400" dirty="0" smtClean="0">
                <a:latin typeface="Book Antiqua" panose="02040602050305030304" pitchFamily="18" charset="0"/>
              </a:rPr>
              <a:t>differentiate </a:t>
            </a:r>
            <a:r>
              <a:rPr lang="en-US" sz="2400" dirty="0">
                <a:latin typeface="Book Antiqua" panose="02040602050305030304" pitchFamily="18" charset="0"/>
              </a:rPr>
              <a:t>between L1 and L2 word order 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latin typeface="Book Antiqua" panose="02040602050305030304" pitchFamily="18" charset="0"/>
              </a:rPr>
              <a:t>- write </a:t>
            </a:r>
            <a:r>
              <a:rPr lang="en-US" sz="2400" dirty="0">
                <a:latin typeface="Book Antiqua" panose="02040602050305030304" pitchFamily="18" charset="0"/>
              </a:rPr>
              <a:t>simple three word sentences correctly</a:t>
            </a:r>
            <a:r>
              <a:rPr lang="en-US" sz="2400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latin typeface="Book Antiqua" panose="02040602050305030304" pitchFamily="18" charset="0"/>
              </a:rPr>
              <a:t>-  </a:t>
            </a:r>
            <a:r>
              <a:rPr lang="en-US" sz="2400" dirty="0">
                <a:latin typeface="Book Antiqua" panose="02040602050305030304" pitchFamily="18" charset="0"/>
              </a:rPr>
              <a:t>Explanation of the grammar items was done using L1</a:t>
            </a:r>
            <a:r>
              <a:rPr lang="en-US" sz="2400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latin typeface="Book Antiqua" panose="02040602050305030304" pitchFamily="18" charset="0"/>
              </a:rPr>
              <a:t>-  </a:t>
            </a:r>
            <a:r>
              <a:rPr lang="en-US" sz="2400" dirty="0">
                <a:latin typeface="Book Antiqua" panose="02040602050305030304" pitchFamily="18" charset="0"/>
              </a:rPr>
              <a:t>Students practice the sentence formation through language </a:t>
            </a:r>
            <a:r>
              <a:rPr lang="en-US" sz="2400" dirty="0" smtClean="0">
                <a:latin typeface="Book Antiqua" panose="02040602050305030304" pitchFamily="18" charset="0"/>
              </a:rPr>
              <a:t>	    games</a:t>
            </a:r>
            <a:r>
              <a:rPr lang="en-US" sz="2400" dirty="0">
                <a:latin typeface="Book Antiqua" panose="02040602050305030304" pitchFamily="18" charset="0"/>
              </a:rPr>
              <a:t>.</a:t>
            </a:r>
            <a:endParaRPr lang="en-GB" sz="2400" dirty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A post-test was </a:t>
            </a:r>
            <a:r>
              <a:rPr lang="en-US" sz="2400" dirty="0" smtClean="0">
                <a:latin typeface="Book Antiqua" panose="02040602050305030304" pitchFamily="18" charset="0"/>
              </a:rPr>
              <a:t>administered</a:t>
            </a:r>
            <a:endParaRPr lang="en-GB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0954"/>
          </a:xfrm>
        </p:spPr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6835"/>
            <a:ext cx="9601200" cy="442056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75% of the students could not write grammatically correct </a:t>
            </a:r>
            <a:r>
              <a:rPr lang="en-US" sz="2400" dirty="0" smtClean="0">
                <a:latin typeface="Book Antiqua" panose="02040602050305030304" pitchFamily="18" charset="0"/>
              </a:rPr>
              <a:t>sentences</a:t>
            </a:r>
          </a:p>
          <a:p>
            <a:r>
              <a:rPr lang="en-US" sz="2400" dirty="0"/>
              <a:t>majority of the students appears to think in their mother tongue and attempt to translate to English</a:t>
            </a:r>
            <a:r>
              <a:rPr lang="en-US" sz="2400" dirty="0" smtClean="0"/>
              <a:t>,</a:t>
            </a:r>
          </a:p>
          <a:p>
            <a:r>
              <a:rPr lang="en-GB" sz="2400" dirty="0" smtClean="0">
                <a:latin typeface="Book Antiqua" panose="02040602050305030304" pitchFamily="18" charset="0"/>
              </a:rPr>
              <a:t>61.5% of the students could not positioned the adverb </a:t>
            </a:r>
            <a:r>
              <a:rPr lang="en-GB" sz="2400" dirty="0" err="1" smtClean="0">
                <a:latin typeface="Book Antiqua" panose="02040602050305030304" pitchFamily="18" charset="0"/>
              </a:rPr>
              <a:t>corretly</a:t>
            </a:r>
            <a:endParaRPr lang="en-GB" sz="24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latin typeface="Book Antiqua" panose="02040602050305030304" pitchFamily="18" charset="0"/>
              </a:rPr>
              <a:t> </a:t>
            </a:r>
            <a:r>
              <a:rPr lang="en-GB" sz="2400" i="1" dirty="0" smtClean="0">
                <a:latin typeface="Book Antiqua" panose="02040602050305030304" pitchFamily="18" charset="0"/>
              </a:rPr>
              <a:t>    </a:t>
            </a:r>
            <a:r>
              <a:rPr lang="en-GB" sz="2400" i="1" dirty="0" err="1" smtClean="0">
                <a:latin typeface="Book Antiqua" panose="02040602050305030304" pitchFamily="18" charset="0"/>
              </a:rPr>
              <a:t>Ruwan</a:t>
            </a:r>
            <a:r>
              <a:rPr lang="en-GB" sz="2400" i="1" dirty="0" smtClean="0">
                <a:latin typeface="Book Antiqua" panose="02040602050305030304" pitchFamily="18" charset="0"/>
              </a:rPr>
              <a:t> can fast run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One of </a:t>
            </a:r>
            <a:r>
              <a:rPr lang="en-US" sz="2400" dirty="0">
                <a:latin typeface="Book Antiqua" panose="02040602050305030304" pitchFamily="18" charset="0"/>
              </a:rPr>
              <a:t>the reasons for the mistakes is mother tongue </a:t>
            </a:r>
            <a:r>
              <a:rPr lang="en-US" sz="2400" dirty="0" smtClean="0">
                <a:latin typeface="Book Antiqua" panose="02040602050305030304" pitchFamily="18" charset="0"/>
              </a:rPr>
              <a:t>interference</a:t>
            </a:r>
            <a:endParaRPr lang="en-GB" sz="24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Students </a:t>
            </a:r>
            <a:r>
              <a:rPr lang="en-US" sz="2400" dirty="0">
                <a:latin typeface="Book Antiqua" panose="02040602050305030304" pitchFamily="18" charset="0"/>
              </a:rPr>
              <a:t>enjoyed the activities and were able to form simple grammatically correct </a:t>
            </a:r>
            <a:r>
              <a:rPr lang="en-US" sz="2400" dirty="0" smtClean="0">
                <a:latin typeface="Book Antiqua" panose="02040602050305030304" pitchFamily="18" charset="0"/>
              </a:rPr>
              <a:t>sentences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Teachers did not overuse L1</a:t>
            </a:r>
          </a:p>
          <a:p>
            <a:endParaRPr lang="en-GB" sz="24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2529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7225"/>
            <a:ext cx="9601200" cy="394600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Students  </a:t>
            </a:r>
            <a:r>
              <a:rPr lang="en-US" sz="2800" dirty="0">
                <a:latin typeface="Book Antiqua" panose="02040602050305030304" pitchFamily="18" charset="0"/>
              </a:rPr>
              <a:t>benefit from the use of the first language in the </a:t>
            </a:r>
            <a:r>
              <a:rPr lang="en-US" sz="2800" dirty="0" smtClean="0">
                <a:latin typeface="Book Antiqua" panose="02040602050305030304" pitchFamily="18" charset="0"/>
              </a:rPr>
              <a:t>classroom</a:t>
            </a:r>
          </a:p>
          <a:p>
            <a:r>
              <a:rPr lang="en-US" sz="2800" dirty="0" smtClean="0">
                <a:latin typeface="Book Antiqua" panose="02040602050305030304" pitchFamily="18" charset="0"/>
              </a:rPr>
              <a:t>Noticing </a:t>
            </a:r>
            <a:r>
              <a:rPr lang="en-US" sz="2800" dirty="0">
                <a:latin typeface="Book Antiqua" panose="02040602050305030304" pitchFamily="18" charset="0"/>
              </a:rPr>
              <a:t>the differences as well as the similarities</a:t>
            </a:r>
            <a:r>
              <a:rPr lang="en-US" sz="28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en-US" sz="2800" dirty="0">
                <a:latin typeface="Book Antiqua" panose="02040602050305030304" pitchFamily="18" charset="0"/>
              </a:rPr>
              <a:t>Help to transfer concepts from their mother tongue to the new language </a:t>
            </a:r>
          </a:p>
          <a:p>
            <a:endParaRPr lang="en-GB" sz="2800" dirty="0">
              <a:latin typeface="Book Antiqua" panose="02040602050305030304" pitchFamily="18" charset="0"/>
            </a:endParaRPr>
          </a:p>
          <a:p>
            <a:endParaRPr lang="en-GB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2610"/>
          </a:xfrm>
        </p:spPr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8411"/>
            <a:ext cx="9601200" cy="440899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Ghorbani</a:t>
            </a:r>
            <a:r>
              <a:rPr lang="en-US" sz="2400" dirty="0">
                <a:latin typeface="Book Antiqua" panose="02040602050305030304" pitchFamily="18" charset="0"/>
              </a:rPr>
              <a:t>, A. (2011) First Language use in foreign language classroom discourse. Procedia: social and </a:t>
            </a:r>
            <a:r>
              <a:rPr lang="en-US" sz="2400" dirty="0" err="1">
                <a:latin typeface="Book Antiqua" panose="02040602050305030304" pitchFamily="18" charset="0"/>
              </a:rPr>
              <a:t>behavioural</a:t>
            </a:r>
            <a:r>
              <a:rPr lang="en-US" sz="2400" dirty="0">
                <a:latin typeface="Book Antiqua" panose="02040602050305030304" pitchFamily="18" charset="0"/>
              </a:rPr>
              <a:t> Sciences , 29, 1654-1659.</a:t>
            </a:r>
            <a:endParaRPr lang="en-GB" sz="2400" dirty="0">
              <a:latin typeface="Book Antiqua" panose="02040602050305030304" pitchFamily="18" charset="0"/>
            </a:endParaRPr>
          </a:p>
          <a:p>
            <a:r>
              <a:rPr lang="en-US" sz="2400" dirty="0">
                <a:latin typeface="Book Antiqua" panose="02040602050305030304" pitchFamily="18" charset="0"/>
              </a:rPr>
              <a:t>G.C.E.(O.L.) Examination - 2012 Evaluation Report. Research &amp; Development Branch National Evaluation &amp; Testing Service Department of Examinations</a:t>
            </a:r>
            <a:endParaRPr lang="en-GB" sz="2400" dirty="0">
              <a:latin typeface="Book Antiqua" panose="02040602050305030304" pitchFamily="18" charset="0"/>
            </a:endParaRPr>
          </a:p>
          <a:p>
            <a:r>
              <a:rPr lang="en-US" sz="2400" dirty="0" err="1">
                <a:latin typeface="Book Antiqua" panose="02040602050305030304" pitchFamily="18" charset="0"/>
              </a:rPr>
              <a:t>Madrinan</a:t>
            </a:r>
            <a:r>
              <a:rPr lang="en-US" sz="2400" dirty="0">
                <a:latin typeface="Book Antiqua" panose="02040602050305030304" pitchFamily="18" charset="0"/>
              </a:rPr>
              <a:t>, M, (2014) The use of first language in the second language classroom ; A support for second language </a:t>
            </a:r>
            <a:r>
              <a:rPr lang="en-US" sz="2400" dirty="0" smtClean="0">
                <a:latin typeface="Book Antiqua" panose="02040602050305030304" pitchFamily="18" charset="0"/>
              </a:rPr>
              <a:t>acquisition</a:t>
            </a:r>
          </a:p>
        </p:txBody>
      </p:sp>
    </p:spTree>
    <p:extLst>
      <p:ext uri="{BB962C8B-B14F-4D97-AF65-F5344CB8AC3E}">
        <p14:creationId xmlns:p14="http://schemas.microsoft.com/office/powerpoint/2010/main" val="32484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75</TotalTime>
  <Words>442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Book Antiqua</vt:lpstr>
      <vt:lpstr>Franklin Gothic Book</vt:lpstr>
      <vt:lpstr>Crop</vt:lpstr>
      <vt:lpstr>Use of first language in facilitating the second language writing development</vt:lpstr>
      <vt:lpstr>Background</vt:lpstr>
      <vt:lpstr>Research on role of the first language in second language learning</vt:lpstr>
      <vt:lpstr>Objectives</vt:lpstr>
      <vt:lpstr>Research Design</vt:lpstr>
      <vt:lpstr>Data Collection</vt:lpstr>
      <vt:lpstr>Findings</vt:lpstr>
      <vt:lpstr>Conclusions</vt:lpstr>
      <vt:lpstr>Reference</vt:lpstr>
      <vt:lpstr>Acknowledgement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first language in facilitating the second language writing development</dc:title>
  <dc:creator>Marie-UB</dc:creator>
  <cp:lastModifiedBy>Windows User</cp:lastModifiedBy>
  <cp:revision>10</cp:revision>
  <dcterms:created xsi:type="dcterms:W3CDTF">2017-11-08T15:53:19Z</dcterms:created>
  <dcterms:modified xsi:type="dcterms:W3CDTF">2017-11-09T08:05:34Z</dcterms:modified>
</cp:coreProperties>
</file>