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24"/>
  </p:notesMasterIdLst>
  <p:handoutMasterIdLst>
    <p:handoutMasterId r:id="rId25"/>
  </p:handoutMasterIdLst>
  <p:sldIdLst>
    <p:sldId id="256" r:id="rId2"/>
    <p:sldId id="257" r:id="rId3"/>
    <p:sldId id="258" r:id="rId4"/>
    <p:sldId id="259" r:id="rId5"/>
    <p:sldId id="275" r:id="rId6"/>
    <p:sldId id="260" r:id="rId7"/>
    <p:sldId id="261" r:id="rId8"/>
    <p:sldId id="262" r:id="rId9"/>
    <p:sldId id="284" r:id="rId10"/>
    <p:sldId id="270" r:id="rId11"/>
    <p:sldId id="276" r:id="rId12"/>
    <p:sldId id="277" r:id="rId13"/>
    <p:sldId id="278" r:id="rId14"/>
    <p:sldId id="279" r:id="rId15"/>
    <p:sldId id="280" r:id="rId16"/>
    <p:sldId id="281" r:id="rId17"/>
    <p:sldId id="282" r:id="rId18"/>
    <p:sldId id="268" r:id="rId19"/>
    <p:sldId id="283" r:id="rId20"/>
    <p:sldId id="269" r:id="rId21"/>
    <p:sldId id="273" r:id="rId22"/>
    <p:sldId id="27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68327" autoAdjust="0"/>
  </p:normalViewPr>
  <p:slideViewPr>
    <p:cSldViewPr>
      <p:cViewPr varScale="1">
        <p:scale>
          <a:sx n="47" d="100"/>
          <a:sy n="47" d="100"/>
        </p:scale>
        <p:origin x="1962"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1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Sheet1!$B$1</c:f>
              <c:strCache>
                <c:ptCount val="1"/>
                <c:pt idx="0">
                  <c:v>Teaching Methods</c:v>
                </c:pt>
              </c:strCache>
            </c:strRef>
          </c:tx>
          <c:dPt>
            <c:idx val="0"/>
            <c:bubble3D val="0"/>
            <c:spPr>
              <a:solidFill>
                <a:srgbClr val="FF0000"/>
              </a:solidFill>
            </c:spPr>
          </c:dPt>
          <c:dPt>
            <c:idx val="1"/>
            <c:bubble3D val="0"/>
            <c:spPr>
              <a:solidFill>
                <a:schemeClr val="accent1"/>
              </a:solidFill>
            </c:spPr>
          </c:dPt>
          <c:dPt>
            <c:idx val="2"/>
            <c:bubble3D val="0"/>
            <c:spPr>
              <a:solidFill>
                <a:schemeClr val="accent2"/>
              </a:solidFill>
            </c:spPr>
          </c:dPt>
          <c:dPt>
            <c:idx val="3"/>
            <c:bubble3D val="0"/>
            <c:spPr>
              <a:solidFill>
                <a:srgbClr val="92D050"/>
              </a:solidFill>
            </c:spPr>
          </c:dPt>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extLst>
          </c:dLbls>
          <c:cat>
            <c:strRef>
              <c:f>Sheet1!$A$2:$A$6</c:f>
              <c:strCache>
                <c:ptCount val="5"/>
                <c:pt idx="0">
                  <c:v>Lecture Method</c:v>
                </c:pt>
                <c:pt idx="1">
                  <c:v>Lecture Discussion Method</c:v>
                </c:pt>
                <c:pt idx="2">
                  <c:v>Activity Based Method</c:v>
                </c:pt>
                <c:pt idx="3">
                  <c:v>Discovery Method</c:v>
                </c:pt>
                <c:pt idx="4">
                  <c:v>Use Several Methods</c:v>
                </c:pt>
              </c:strCache>
            </c:strRef>
          </c:cat>
          <c:val>
            <c:numRef>
              <c:f>Sheet1!$B$2:$B$6</c:f>
              <c:numCache>
                <c:formatCode>General</c:formatCode>
                <c:ptCount val="5"/>
                <c:pt idx="0">
                  <c:v>23</c:v>
                </c:pt>
                <c:pt idx="1">
                  <c:v>19</c:v>
                </c:pt>
                <c:pt idx="2">
                  <c:v>5</c:v>
                </c:pt>
                <c:pt idx="3">
                  <c:v>4</c:v>
                </c:pt>
                <c:pt idx="4">
                  <c:v>11</c:v>
                </c:pt>
              </c:numCache>
            </c:numRef>
          </c:val>
        </c:ser>
        <c:dLbls>
          <c:showLegendKey val="0"/>
          <c:showVal val="0"/>
          <c:showCatName val="0"/>
          <c:showSerName val="0"/>
          <c:showPercent val="0"/>
          <c:showBubbleSize val="0"/>
          <c:showLeaderLines val="1"/>
        </c:dLbls>
      </c:pie3DChart>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93BA2D6-12F7-452C-B30D-F39B14F51E15}" type="datetimeFigureOut">
              <a:rPr lang="en-US" smtClean="0"/>
              <a:t>11/21/2017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C1E5E21-22D1-4166-9997-63BB1D1D6DF1}" type="slidenum">
              <a:rPr lang="en-US" smtClean="0"/>
              <a:t>‹#›</a:t>
            </a:fld>
            <a:endParaRPr lang="en-US"/>
          </a:p>
        </p:txBody>
      </p:sp>
    </p:spTree>
    <p:extLst>
      <p:ext uri="{BB962C8B-B14F-4D97-AF65-F5344CB8AC3E}">
        <p14:creationId xmlns:p14="http://schemas.microsoft.com/office/powerpoint/2010/main" val="3499469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17669C-559F-4547-87BE-D34CB34F54AC}" type="datetimeFigureOut">
              <a:rPr lang="en-US" smtClean="0"/>
              <a:pPr/>
              <a:t>11/21/2017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935E25-CAF3-4305-A74F-BCE8805874C5}" type="slidenum">
              <a:rPr lang="en-US" smtClean="0"/>
              <a:pPr/>
              <a:t>‹#›</a:t>
            </a:fld>
            <a:endParaRPr lang="en-US"/>
          </a:p>
        </p:txBody>
      </p:sp>
    </p:spTree>
    <p:extLst>
      <p:ext uri="{BB962C8B-B14F-4D97-AF65-F5344CB8AC3E}">
        <p14:creationId xmlns:p14="http://schemas.microsoft.com/office/powerpoint/2010/main" val="2637817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935E25-CAF3-4305-A74F-BCE8805874C5}" type="slidenum">
              <a:rPr lang="en-US" smtClean="0"/>
              <a:pPr/>
              <a:t>2</a:t>
            </a:fld>
            <a:endParaRPr lang="en-US"/>
          </a:p>
        </p:txBody>
      </p:sp>
    </p:spTree>
    <p:extLst>
      <p:ext uri="{BB962C8B-B14F-4D97-AF65-F5344CB8AC3E}">
        <p14:creationId xmlns:p14="http://schemas.microsoft.com/office/powerpoint/2010/main" val="24021040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935E25-CAF3-4305-A74F-BCE8805874C5}" type="slidenum">
              <a:rPr lang="en-US" smtClean="0"/>
              <a:pPr/>
              <a:t>3</a:t>
            </a:fld>
            <a:endParaRPr lang="en-US"/>
          </a:p>
        </p:txBody>
      </p:sp>
    </p:spTree>
    <p:extLst>
      <p:ext uri="{BB962C8B-B14F-4D97-AF65-F5344CB8AC3E}">
        <p14:creationId xmlns:p14="http://schemas.microsoft.com/office/powerpoint/2010/main" val="3797827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935E25-CAF3-4305-A74F-BCE8805874C5}" type="slidenum">
              <a:rPr lang="en-US" smtClean="0"/>
              <a:pPr/>
              <a:t>5</a:t>
            </a:fld>
            <a:endParaRPr lang="en-US"/>
          </a:p>
        </p:txBody>
      </p:sp>
    </p:spTree>
    <p:extLst>
      <p:ext uri="{BB962C8B-B14F-4D97-AF65-F5344CB8AC3E}">
        <p14:creationId xmlns:p14="http://schemas.microsoft.com/office/powerpoint/2010/main" val="14838215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935E25-CAF3-4305-A74F-BCE8805874C5}" type="slidenum">
              <a:rPr lang="en-US" smtClean="0"/>
              <a:pPr/>
              <a:t>7</a:t>
            </a:fld>
            <a:endParaRPr lang="en-US"/>
          </a:p>
        </p:txBody>
      </p:sp>
    </p:spTree>
    <p:extLst>
      <p:ext uri="{BB962C8B-B14F-4D97-AF65-F5344CB8AC3E}">
        <p14:creationId xmlns:p14="http://schemas.microsoft.com/office/powerpoint/2010/main" val="27681179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935E25-CAF3-4305-A74F-BCE8805874C5}" type="slidenum">
              <a:rPr lang="en-US" smtClean="0"/>
              <a:pPr/>
              <a:t>8</a:t>
            </a:fld>
            <a:endParaRPr lang="en-US"/>
          </a:p>
        </p:txBody>
      </p:sp>
    </p:spTree>
    <p:extLst>
      <p:ext uri="{BB962C8B-B14F-4D97-AF65-F5344CB8AC3E}">
        <p14:creationId xmlns:p14="http://schemas.microsoft.com/office/powerpoint/2010/main" val="10595291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F2935E25-CAF3-4305-A74F-BCE8805874C5}" type="slidenum">
              <a:rPr lang="en-US" smtClean="0"/>
              <a:pPr/>
              <a:t>10</a:t>
            </a:fld>
            <a:endParaRPr lang="en-US"/>
          </a:p>
        </p:txBody>
      </p:sp>
    </p:spTree>
    <p:extLst>
      <p:ext uri="{BB962C8B-B14F-4D97-AF65-F5344CB8AC3E}">
        <p14:creationId xmlns:p14="http://schemas.microsoft.com/office/powerpoint/2010/main" val="16376092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2935E25-CAF3-4305-A74F-BCE8805874C5}" type="slidenum">
              <a:rPr lang="en-US" smtClean="0"/>
              <a:pPr/>
              <a:t>22</a:t>
            </a:fld>
            <a:endParaRPr lang="en-US"/>
          </a:p>
        </p:txBody>
      </p:sp>
    </p:spTree>
    <p:extLst>
      <p:ext uri="{BB962C8B-B14F-4D97-AF65-F5344CB8AC3E}">
        <p14:creationId xmlns:p14="http://schemas.microsoft.com/office/powerpoint/2010/main" val="3183584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D1866512-752C-4775-B3CA-F315218E95E4}" type="datetimeFigureOut">
              <a:rPr lang="en-US" smtClean="0"/>
              <a:pPr/>
              <a:t>11/21/2017</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7E34C555-61B4-4997-B9F5-7C911BF7DC2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866512-752C-4775-B3CA-F315218E95E4}" type="datetimeFigureOut">
              <a:rPr lang="en-US" smtClean="0"/>
              <a:pPr/>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4C555-61B4-4997-B9F5-7C911BF7DC2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866512-752C-4775-B3CA-F315218E95E4}" type="datetimeFigureOut">
              <a:rPr lang="en-US" smtClean="0"/>
              <a:pPr/>
              <a:t>11/21/2017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4C555-61B4-4997-B9F5-7C911BF7DC2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1866512-752C-4775-B3CA-F315218E95E4}" type="datetimeFigureOut">
              <a:rPr lang="en-US" smtClean="0"/>
              <a:pPr/>
              <a:t>11/21/2017</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7E34C555-61B4-4997-B9F5-7C911BF7DC2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D1866512-752C-4775-B3CA-F315218E95E4}" type="datetimeFigureOut">
              <a:rPr lang="en-US" smtClean="0"/>
              <a:pPr/>
              <a:t>11/21/2017</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7E34C555-61B4-4997-B9F5-7C911BF7DC20}"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D1866512-752C-4775-B3CA-F315218E95E4}" type="datetimeFigureOut">
              <a:rPr lang="en-US" smtClean="0"/>
              <a:pPr/>
              <a:t>11/21/2017</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7E34C555-61B4-4997-B9F5-7C911BF7DC2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D1866512-752C-4775-B3CA-F315218E95E4}" type="datetimeFigureOut">
              <a:rPr lang="en-US" smtClean="0"/>
              <a:pPr/>
              <a:t>11/21/2017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7E34C555-61B4-4997-B9F5-7C911BF7DC20}"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1866512-752C-4775-B3CA-F315218E95E4}" type="datetimeFigureOut">
              <a:rPr lang="en-US" smtClean="0"/>
              <a:pPr/>
              <a:t>11/21/2017</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4C555-61B4-4997-B9F5-7C911BF7DC2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1866512-752C-4775-B3CA-F315218E95E4}" type="datetimeFigureOut">
              <a:rPr lang="en-US" smtClean="0"/>
              <a:pPr/>
              <a:t>11/21/2017</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34C555-61B4-4997-B9F5-7C911BF7DC2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1866512-752C-4775-B3CA-F315218E95E4}" type="datetimeFigureOut">
              <a:rPr lang="en-US" smtClean="0"/>
              <a:pPr/>
              <a:t>11/21/2017</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34C555-61B4-4997-B9F5-7C911BF7DC2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D1866512-752C-4775-B3CA-F315218E95E4}" type="datetimeFigureOut">
              <a:rPr lang="en-US" smtClean="0"/>
              <a:pPr/>
              <a:t>11/21/2017</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7E34C555-61B4-4997-B9F5-7C911BF7DC20}"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1866512-752C-4775-B3CA-F315218E95E4}" type="datetimeFigureOut">
              <a:rPr lang="en-US" smtClean="0"/>
              <a:pPr/>
              <a:t>11/21/2017</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E34C555-61B4-4997-B9F5-7C911BF7DC20}"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package" Target="../embeddings/Microsoft_Excel_Worksheet1.xlsx"/><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09600"/>
            <a:ext cx="8458200" cy="1222375"/>
          </a:xfrm>
        </p:spPr>
        <p:txBody>
          <a:bodyPr>
            <a:normAutofit fontScale="90000"/>
          </a:bodyPr>
          <a:lstStyle/>
          <a:p>
            <a:r>
              <a:rPr lang="en-US" b="1" dirty="0">
                <a:effectLst/>
              </a:rPr>
              <a:t>An exploration on the issues on the theme of geometry at  G.C.E. (O/L) Examination.</a:t>
            </a:r>
            <a:endParaRPr lang="en-US" dirty="0">
              <a:effectLst/>
            </a:endParaRPr>
          </a:p>
        </p:txBody>
      </p:sp>
      <p:sp>
        <p:nvSpPr>
          <p:cNvPr id="3" name="Subtitle 2"/>
          <p:cNvSpPr>
            <a:spLocks noGrp="1"/>
          </p:cNvSpPr>
          <p:nvPr>
            <p:ph type="subTitle" idx="1"/>
          </p:nvPr>
        </p:nvSpPr>
        <p:spPr>
          <a:xfrm>
            <a:off x="228600" y="3810000"/>
            <a:ext cx="8458200" cy="1447800"/>
          </a:xfrm>
        </p:spPr>
        <p:txBody>
          <a:bodyPr>
            <a:normAutofit fontScale="70000" lnSpcReduction="20000"/>
          </a:bodyPr>
          <a:lstStyle/>
          <a:p>
            <a:r>
              <a:rPr lang="en-US" sz="2500" b="1" dirty="0" smtClean="0">
                <a:latin typeface="Arial" pitchFamily="34" charset="0"/>
                <a:cs typeface="Arial" pitchFamily="34" charset="0"/>
              </a:rPr>
              <a:t>M.G.D.A. </a:t>
            </a:r>
            <a:r>
              <a:rPr lang="en-US" sz="2500" b="1" dirty="0" err="1" smtClean="0">
                <a:latin typeface="Arial" pitchFamily="34" charset="0"/>
                <a:cs typeface="Arial" pitchFamily="34" charset="0"/>
              </a:rPr>
              <a:t>Siriwardena</a:t>
            </a:r>
            <a:endParaRPr lang="en-US" sz="2500" dirty="0">
              <a:latin typeface="Arial" pitchFamily="34" charset="0"/>
              <a:cs typeface="Arial" pitchFamily="34" charset="0"/>
            </a:endParaRPr>
          </a:p>
          <a:p>
            <a:r>
              <a:rPr lang="en-US" sz="2500" b="1" dirty="0">
                <a:latin typeface="Arial" pitchFamily="34" charset="0"/>
                <a:cs typeface="Arial" pitchFamily="34" charset="0"/>
              </a:rPr>
              <a:t>Department of Science &amp; Technology </a:t>
            </a:r>
            <a:r>
              <a:rPr lang="en-US" sz="2500" b="1" dirty="0" smtClean="0">
                <a:latin typeface="Arial" pitchFamily="34" charset="0"/>
                <a:cs typeface="Arial" pitchFamily="34" charset="0"/>
              </a:rPr>
              <a:t>Education</a:t>
            </a:r>
          </a:p>
          <a:p>
            <a:r>
              <a:rPr lang="en-US" sz="2500" b="1" dirty="0" smtClean="0">
                <a:latin typeface="Arial" pitchFamily="34" charset="0"/>
                <a:cs typeface="Arial" pitchFamily="34" charset="0"/>
              </a:rPr>
              <a:t>Faculty of Education</a:t>
            </a:r>
          </a:p>
          <a:p>
            <a:r>
              <a:rPr lang="en-US" sz="2500" b="1" dirty="0" smtClean="0">
                <a:latin typeface="Arial" pitchFamily="34" charset="0"/>
                <a:cs typeface="Arial" pitchFamily="34" charset="0"/>
              </a:rPr>
              <a:t>University </a:t>
            </a:r>
            <a:r>
              <a:rPr lang="en-US" sz="2500" b="1" dirty="0">
                <a:latin typeface="Arial" pitchFamily="34" charset="0"/>
                <a:cs typeface="Arial" pitchFamily="34" charset="0"/>
              </a:rPr>
              <a:t>of </a:t>
            </a:r>
            <a:r>
              <a:rPr lang="en-US" sz="2500" b="1" dirty="0" smtClean="0">
                <a:latin typeface="Arial" pitchFamily="34" charset="0"/>
                <a:cs typeface="Arial" pitchFamily="34" charset="0"/>
              </a:rPr>
              <a:t>Colombo</a:t>
            </a:r>
            <a:endParaRPr lang="en-US" sz="2500" dirty="0">
              <a:latin typeface="Arial" pitchFamily="34" charset="0"/>
              <a:cs typeface="Arial" pitchFamily="34" charset="0"/>
            </a:endParaRPr>
          </a:p>
          <a:p>
            <a:r>
              <a:rPr lang="en-US" sz="2500" b="1" dirty="0">
                <a:latin typeface="Arial" pitchFamily="34" charset="0"/>
                <a:cs typeface="Arial" pitchFamily="34" charset="0"/>
              </a:rPr>
              <a:t> </a:t>
            </a:r>
            <a:endParaRPr lang="en-US" sz="2500" dirty="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diagnostic tests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14251479"/>
              </p:ext>
            </p:extLst>
          </p:nvPr>
        </p:nvGraphicFramePr>
        <p:xfrm>
          <a:off x="0" y="1219201"/>
          <a:ext cx="9144000" cy="5448970"/>
        </p:xfrm>
        <a:graphic>
          <a:graphicData uri="http://schemas.openxmlformats.org/drawingml/2006/table">
            <a:tbl>
              <a:tblPr firstRow="1" bandRow="1">
                <a:tableStyleId>{5C22544A-7EE6-4342-B048-85BDC9FD1C3A}</a:tableStyleId>
              </a:tblPr>
              <a:tblGrid>
                <a:gridCol w="2286000"/>
                <a:gridCol w="2286000"/>
                <a:gridCol w="2286000"/>
                <a:gridCol w="2286000"/>
              </a:tblGrid>
              <a:tr h="397477">
                <a:tc rowSpan="2">
                  <a:txBody>
                    <a:bodyPr/>
                    <a:lstStyle/>
                    <a:p>
                      <a:pPr algn="l" fontAlgn="ctr"/>
                      <a:r>
                        <a:rPr lang="en-US" sz="2800" b="0" i="0" u="none" strike="noStrike" dirty="0">
                          <a:solidFill>
                            <a:srgbClr val="000000"/>
                          </a:solidFill>
                          <a:effectLst/>
                          <a:latin typeface="FMAbhaya"/>
                        </a:rPr>
                        <a:t> </a:t>
                      </a:r>
                    </a:p>
                  </a:txBody>
                  <a:tcPr marL="9525" marR="9525" marT="9525" marB="0" anchor="ctr"/>
                </a:tc>
                <a:tc rowSpan="2">
                  <a:txBody>
                    <a:bodyPr/>
                    <a:lstStyle/>
                    <a:p>
                      <a:pPr algn="ctr" fontAlgn="ctr"/>
                      <a:r>
                        <a:rPr lang="en-US" sz="2800" b="0" i="0" u="none" strike="noStrike" dirty="0">
                          <a:solidFill>
                            <a:srgbClr val="000000"/>
                          </a:solidFill>
                          <a:effectLst/>
                          <a:latin typeface="Times New Roman"/>
                        </a:rPr>
                        <a:t>Paper I</a:t>
                      </a:r>
                      <a:r>
                        <a:rPr lang="en-US" sz="2800" b="0" i="0" u="none" strike="noStrike" dirty="0">
                          <a:solidFill>
                            <a:srgbClr val="000000"/>
                          </a:solidFill>
                          <a:effectLst/>
                          <a:latin typeface="FMAbhaya"/>
                        </a:rPr>
                        <a:t>  ^</a:t>
                      </a:r>
                      <a:r>
                        <a:rPr lang="en-US" sz="2800" b="0" i="0" u="none" strike="noStrike" dirty="0">
                          <a:solidFill>
                            <a:srgbClr val="000000"/>
                          </a:solidFill>
                          <a:effectLst/>
                          <a:latin typeface="Times New Roman"/>
                        </a:rPr>
                        <a:t>Marks</a:t>
                      </a:r>
                      <a:r>
                        <a:rPr lang="en-US" sz="2800" b="0" i="0" u="none" strike="noStrike" dirty="0">
                          <a:solidFill>
                            <a:srgbClr val="000000"/>
                          </a:solidFill>
                          <a:effectLst/>
                          <a:latin typeface="FMAbhaya"/>
                        </a:rPr>
                        <a:t> 70&amp;</a:t>
                      </a:r>
                      <a:endParaRPr lang="en-US" sz="2800" b="0" i="0" u="none" strike="noStrike" dirty="0">
                        <a:solidFill>
                          <a:srgbClr val="000000"/>
                        </a:solidFill>
                        <a:effectLst/>
                        <a:latin typeface="Times New Roman"/>
                      </a:endParaRPr>
                    </a:p>
                  </a:txBody>
                  <a:tcPr marL="9525" marR="9525" marT="9525" marB="0" anchor="ctr"/>
                </a:tc>
                <a:tc rowSpan="2">
                  <a:txBody>
                    <a:bodyPr/>
                    <a:lstStyle/>
                    <a:p>
                      <a:pPr algn="ctr" fontAlgn="ctr"/>
                      <a:r>
                        <a:rPr lang="en-US" sz="2800" b="0" i="0" u="none" strike="noStrike" dirty="0">
                          <a:solidFill>
                            <a:srgbClr val="000000"/>
                          </a:solidFill>
                          <a:effectLst/>
                          <a:latin typeface="Times New Roman"/>
                        </a:rPr>
                        <a:t>Paper II</a:t>
                      </a:r>
                      <a:r>
                        <a:rPr lang="en-US" sz="2800" b="0" i="0" u="none" strike="noStrike" dirty="0">
                          <a:solidFill>
                            <a:srgbClr val="000000"/>
                          </a:solidFill>
                          <a:effectLst/>
                          <a:latin typeface="FMAbhaya"/>
                        </a:rPr>
                        <a:t>  ^</a:t>
                      </a:r>
                      <a:r>
                        <a:rPr lang="en-US" sz="2800" b="0" i="0" u="none" strike="noStrike" dirty="0">
                          <a:solidFill>
                            <a:srgbClr val="000000"/>
                          </a:solidFill>
                          <a:effectLst/>
                          <a:latin typeface="Times New Roman"/>
                        </a:rPr>
                        <a:t>Marks</a:t>
                      </a:r>
                      <a:r>
                        <a:rPr lang="en-US" sz="2800" b="0" i="0" u="none" strike="noStrike" dirty="0">
                          <a:solidFill>
                            <a:srgbClr val="000000"/>
                          </a:solidFill>
                          <a:effectLst/>
                          <a:latin typeface="FMAbhaya"/>
                        </a:rPr>
                        <a:t> 30&amp;</a:t>
                      </a:r>
                      <a:endParaRPr lang="en-US" sz="2800" b="0" i="0" u="none" strike="noStrike" dirty="0">
                        <a:solidFill>
                          <a:srgbClr val="000000"/>
                        </a:solidFill>
                        <a:effectLst/>
                        <a:latin typeface="Times New Roman"/>
                      </a:endParaRPr>
                    </a:p>
                  </a:txBody>
                  <a:tcPr marL="9525" marR="9525" marT="9525" marB="0" anchor="ctr"/>
                </a:tc>
                <a:tc>
                  <a:txBody>
                    <a:bodyPr/>
                    <a:lstStyle/>
                    <a:p>
                      <a:pPr algn="ctr" fontAlgn="ctr"/>
                      <a:r>
                        <a:rPr lang="en-US" sz="2800" b="0" i="0" u="none" strike="noStrike" dirty="0">
                          <a:solidFill>
                            <a:srgbClr val="000000"/>
                          </a:solidFill>
                          <a:effectLst/>
                          <a:latin typeface="Times New Roman"/>
                        </a:rPr>
                        <a:t>Final Marks</a:t>
                      </a:r>
                    </a:p>
                  </a:txBody>
                  <a:tcPr marL="9525" marR="9525" marT="9525" marB="0" anchor="ctr"/>
                </a:tc>
              </a:tr>
              <a:tr h="508562">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2800" b="0" i="0" u="none" strike="noStrike">
                          <a:solidFill>
                            <a:srgbClr val="000000"/>
                          </a:solidFill>
                          <a:effectLst/>
                          <a:latin typeface="Times New Roman"/>
                        </a:rPr>
                        <a:t>(I + II)</a:t>
                      </a:r>
                    </a:p>
                  </a:txBody>
                  <a:tcPr marL="9525" marR="9525" marT="9525" marB="0" anchor="ctr"/>
                </a:tc>
              </a:tr>
              <a:tr h="453020">
                <a:tc>
                  <a:txBody>
                    <a:bodyPr/>
                    <a:lstStyle/>
                    <a:p>
                      <a:pPr algn="l" fontAlgn="b"/>
                      <a:r>
                        <a:rPr lang="en-US" sz="2800" b="0" i="0" u="none" strike="noStrike" dirty="0">
                          <a:solidFill>
                            <a:srgbClr val="000000"/>
                          </a:solidFill>
                          <a:effectLst/>
                          <a:latin typeface="Calibri"/>
                        </a:rPr>
                        <a:t>Mean</a:t>
                      </a:r>
                    </a:p>
                  </a:txBody>
                  <a:tcPr marL="9525" marR="9525" marT="9525" marB="0" anchor="b"/>
                </a:tc>
                <a:tc>
                  <a:txBody>
                    <a:bodyPr/>
                    <a:lstStyle/>
                    <a:p>
                      <a:pPr algn="r" fontAlgn="ctr"/>
                      <a:r>
                        <a:rPr lang="en-US" sz="2800" b="0" i="0" u="none" strike="noStrike" dirty="0">
                          <a:solidFill>
                            <a:srgbClr val="000000"/>
                          </a:solidFill>
                          <a:effectLst/>
                          <a:latin typeface="Times New Roman"/>
                        </a:rPr>
                        <a:t>26.4</a:t>
                      </a:r>
                    </a:p>
                  </a:txBody>
                  <a:tcPr marL="9525" marR="9525" marT="9525" marB="0" anchor="ctr"/>
                </a:tc>
                <a:tc>
                  <a:txBody>
                    <a:bodyPr/>
                    <a:lstStyle/>
                    <a:p>
                      <a:pPr algn="r" fontAlgn="ctr"/>
                      <a:r>
                        <a:rPr lang="en-US" sz="2800" b="0" i="0" u="none" strike="noStrike">
                          <a:solidFill>
                            <a:srgbClr val="000000"/>
                          </a:solidFill>
                          <a:effectLst/>
                          <a:latin typeface="Times New Roman"/>
                        </a:rPr>
                        <a:t>6.87</a:t>
                      </a:r>
                    </a:p>
                  </a:txBody>
                  <a:tcPr marL="9525" marR="9525" marT="9525" marB="0" anchor="ctr"/>
                </a:tc>
                <a:tc>
                  <a:txBody>
                    <a:bodyPr/>
                    <a:lstStyle/>
                    <a:p>
                      <a:pPr algn="r" fontAlgn="ctr"/>
                      <a:r>
                        <a:rPr lang="en-US" sz="2800" b="0" i="0" u="none" strike="noStrike">
                          <a:solidFill>
                            <a:srgbClr val="000000"/>
                          </a:solidFill>
                          <a:effectLst/>
                          <a:latin typeface="Times New Roman"/>
                        </a:rPr>
                        <a:t>33.27</a:t>
                      </a:r>
                    </a:p>
                  </a:txBody>
                  <a:tcPr marL="9525" marR="9525" marT="9525" marB="0" anchor="ctr"/>
                </a:tc>
              </a:tr>
              <a:tr h="453020">
                <a:tc>
                  <a:txBody>
                    <a:bodyPr/>
                    <a:lstStyle/>
                    <a:p>
                      <a:pPr algn="l" fontAlgn="b"/>
                      <a:r>
                        <a:rPr lang="en-US" sz="2800" b="0" i="0" u="none" strike="noStrike">
                          <a:solidFill>
                            <a:srgbClr val="000000"/>
                          </a:solidFill>
                          <a:effectLst/>
                          <a:latin typeface="Calibri"/>
                        </a:rPr>
                        <a:t>Mode</a:t>
                      </a:r>
                    </a:p>
                  </a:txBody>
                  <a:tcPr marL="9525" marR="9525" marT="9525" marB="0" anchor="b"/>
                </a:tc>
                <a:tc>
                  <a:txBody>
                    <a:bodyPr/>
                    <a:lstStyle/>
                    <a:p>
                      <a:pPr algn="r" fontAlgn="ctr"/>
                      <a:r>
                        <a:rPr lang="en-US" sz="2800" b="0" i="0" u="none" strike="noStrike">
                          <a:solidFill>
                            <a:srgbClr val="000000"/>
                          </a:solidFill>
                          <a:effectLst/>
                          <a:latin typeface="Times New Roman"/>
                        </a:rPr>
                        <a:t>26</a:t>
                      </a:r>
                    </a:p>
                  </a:txBody>
                  <a:tcPr marL="9525" marR="9525" marT="9525" marB="0" anchor="ctr"/>
                </a:tc>
                <a:tc>
                  <a:txBody>
                    <a:bodyPr/>
                    <a:lstStyle/>
                    <a:p>
                      <a:pPr algn="r" fontAlgn="ctr"/>
                      <a:r>
                        <a:rPr lang="en-US" sz="2800" b="0" i="0" u="none" strike="noStrike" dirty="0">
                          <a:solidFill>
                            <a:srgbClr val="000000"/>
                          </a:solidFill>
                          <a:effectLst/>
                          <a:latin typeface="Times New Roman"/>
                        </a:rPr>
                        <a:t>2</a:t>
                      </a:r>
                    </a:p>
                  </a:txBody>
                  <a:tcPr marL="9525" marR="9525" marT="9525" marB="0" anchor="ctr"/>
                </a:tc>
                <a:tc>
                  <a:txBody>
                    <a:bodyPr/>
                    <a:lstStyle/>
                    <a:p>
                      <a:pPr algn="r" fontAlgn="ctr"/>
                      <a:r>
                        <a:rPr lang="en-US" sz="2800" b="0" i="0" u="none" strike="noStrike">
                          <a:solidFill>
                            <a:srgbClr val="000000"/>
                          </a:solidFill>
                          <a:effectLst/>
                          <a:latin typeface="Times New Roman"/>
                        </a:rPr>
                        <a:t>28</a:t>
                      </a:r>
                    </a:p>
                  </a:txBody>
                  <a:tcPr marL="9525" marR="9525" marT="9525" marB="0" anchor="ctr"/>
                </a:tc>
              </a:tr>
              <a:tr h="897361">
                <a:tc>
                  <a:txBody>
                    <a:bodyPr/>
                    <a:lstStyle/>
                    <a:p>
                      <a:pPr algn="l" fontAlgn="b"/>
                      <a:r>
                        <a:rPr lang="en-US" sz="2800" b="0" i="0" u="none" strike="noStrike" dirty="0">
                          <a:solidFill>
                            <a:srgbClr val="000000"/>
                          </a:solidFill>
                          <a:effectLst/>
                          <a:latin typeface="Calibri"/>
                        </a:rPr>
                        <a:t>Standard Deviation</a:t>
                      </a:r>
                    </a:p>
                  </a:txBody>
                  <a:tcPr marL="9525" marR="9525" marT="9525" marB="0" anchor="b"/>
                </a:tc>
                <a:tc>
                  <a:txBody>
                    <a:bodyPr/>
                    <a:lstStyle/>
                    <a:p>
                      <a:pPr algn="r" fontAlgn="ctr"/>
                      <a:r>
                        <a:rPr lang="en-US" sz="2800" b="0" i="0" u="none" strike="noStrike" dirty="0">
                          <a:solidFill>
                            <a:srgbClr val="000000"/>
                          </a:solidFill>
                          <a:effectLst/>
                          <a:latin typeface="Times New Roman"/>
                        </a:rPr>
                        <a:t>17.31</a:t>
                      </a:r>
                    </a:p>
                  </a:txBody>
                  <a:tcPr marL="9525" marR="9525" marT="9525" marB="0" anchor="ctr"/>
                </a:tc>
                <a:tc>
                  <a:txBody>
                    <a:bodyPr/>
                    <a:lstStyle/>
                    <a:p>
                      <a:pPr algn="r" fontAlgn="ctr"/>
                      <a:r>
                        <a:rPr lang="en-US" sz="2800" b="0" i="0" u="none" strike="noStrike" dirty="0">
                          <a:solidFill>
                            <a:srgbClr val="000000"/>
                          </a:solidFill>
                          <a:effectLst/>
                          <a:latin typeface="Times New Roman"/>
                        </a:rPr>
                        <a:t>5.28</a:t>
                      </a:r>
                    </a:p>
                  </a:txBody>
                  <a:tcPr marL="9525" marR="9525" marT="9525" marB="0" anchor="ctr"/>
                </a:tc>
                <a:tc>
                  <a:txBody>
                    <a:bodyPr/>
                    <a:lstStyle/>
                    <a:p>
                      <a:pPr algn="r" fontAlgn="ctr"/>
                      <a:r>
                        <a:rPr lang="en-US" sz="2800" b="0" i="0" u="none" strike="noStrike">
                          <a:solidFill>
                            <a:srgbClr val="000000"/>
                          </a:solidFill>
                          <a:effectLst/>
                          <a:latin typeface="Times New Roman"/>
                        </a:rPr>
                        <a:t>22.59</a:t>
                      </a:r>
                    </a:p>
                  </a:txBody>
                  <a:tcPr marL="9525" marR="9525" marT="9525" marB="0" anchor="ctr"/>
                </a:tc>
              </a:tr>
              <a:tr h="897361">
                <a:tc>
                  <a:txBody>
                    <a:bodyPr/>
                    <a:lstStyle/>
                    <a:p>
                      <a:pPr algn="l" fontAlgn="b"/>
                      <a:r>
                        <a:rPr lang="en-US" sz="2800" b="0" i="0" u="none" strike="noStrike" dirty="0">
                          <a:solidFill>
                            <a:srgbClr val="000000"/>
                          </a:solidFill>
                          <a:effectLst/>
                          <a:latin typeface="Calibri"/>
                        </a:rPr>
                        <a:t>Maximum Value</a:t>
                      </a:r>
                    </a:p>
                  </a:txBody>
                  <a:tcPr marL="9525" marR="9525" marT="9525" marB="0" anchor="b"/>
                </a:tc>
                <a:tc>
                  <a:txBody>
                    <a:bodyPr/>
                    <a:lstStyle/>
                    <a:p>
                      <a:pPr algn="r" fontAlgn="ctr"/>
                      <a:r>
                        <a:rPr lang="en-US" sz="2800" b="0" i="0" u="none" strike="noStrike" dirty="0">
                          <a:solidFill>
                            <a:srgbClr val="000000"/>
                          </a:solidFill>
                          <a:effectLst/>
                          <a:latin typeface="Times New Roman"/>
                        </a:rPr>
                        <a:t>60</a:t>
                      </a:r>
                    </a:p>
                  </a:txBody>
                  <a:tcPr marL="9525" marR="9525" marT="9525" marB="0" anchor="ctr"/>
                </a:tc>
                <a:tc>
                  <a:txBody>
                    <a:bodyPr/>
                    <a:lstStyle/>
                    <a:p>
                      <a:pPr algn="r" fontAlgn="ctr"/>
                      <a:r>
                        <a:rPr lang="en-US" sz="2800" b="0" i="0" u="none" strike="noStrike" dirty="0">
                          <a:solidFill>
                            <a:srgbClr val="000000"/>
                          </a:solidFill>
                          <a:effectLst/>
                          <a:latin typeface="Times New Roman"/>
                        </a:rPr>
                        <a:t>20</a:t>
                      </a:r>
                    </a:p>
                  </a:txBody>
                  <a:tcPr marL="9525" marR="9525" marT="9525" marB="0" anchor="ctr"/>
                </a:tc>
                <a:tc>
                  <a:txBody>
                    <a:bodyPr/>
                    <a:lstStyle/>
                    <a:p>
                      <a:pPr algn="r" fontAlgn="ctr"/>
                      <a:r>
                        <a:rPr lang="en-US" sz="2800" b="0" i="0" u="none" strike="noStrike" dirty="0">
                          <a:solidFill>
                            <a:srgbClr val="000000"/>
                          </a:solidFill>
                          <a:effectLst/>
                          <a:latin typeface="Times New Roman"/>
                        </a:rPr>
                        <a:t>80</a:t>
                      </a:r>
                    </a:p>
                  </a:txBody>
                  <a:tcPr marL="9525" marR="9525" marT="9525" marB="0" anchor="ctr"/>
                </a:tc>
              </a:tr>
              <a:tr h="897361">
                <a:tc>
                  <a:txBody>
                    <a:bodyPr/>
                    <a:lstStyle/>
                    <a:p>
                      <a:pPr algn="l" fontAlgn="b"/>
                      <a:r>
                        <a:rPr lang="en-US" sz="2800" b="0" i="0" u="none" strike="noStrike" dirty="0">
                          <a:solidFill>
                            <a:srgbClr val="000000"/>
                          </a:solidFill>
                          <a:effectLst/>
                          <a:latin typeface="Calibri"/>
                        </a:rPr>
                        <a:t>Minimum </a:t>
                      </a:r>
                      <a:r>
                        <a:rPr lang="en-US" sz="2800" b="0" i="0" u="none" strike="noStrike" dirty="0" err="1">
                          <a:solidFill>
                            <a:srgbClr val="000000"/>
                          </a:solidFill>
                          <a:effectLst/>
                          <a:latin typeface="Calibri"/>
                        </a:rPr>
                        <a:t>Valume</a:t>
                      </a:r>
                      <a:endParaRPr lang="en-US" sz="2800" b="0" i="0" u="none" strike="noStrike" dirty="0">
                        <a:solidFill>
                          <a:srgbClr val="000000"/>
                        </a:solidFill>
                        <a:effectLst/>
                        <a:latin typeface="Calibri"/>
                      </a:endParaRPr>
                    </a:p>
                  </a:txBody>
                  <a:tcPr marL="9525" marR="9525" marT="9525" marB="0" anchor="b"/>
                </a:tc>
                <a:tc>
                  <a:txBody>
                    <a:bodyPr/>
                    <a:lstStyle/>
                    <a:p>
                      <a:pPr algn="r" fontAlgn="ctr"/>
                      <a:r>
                        <a:rPr lang="en-US" sz="2800" b="0" i="0" u="none" strike="noStrike">
                          <a:solidFill>
                            <a:srgbClr val="000000"/>
                          </a:solidFill>
                          <a:effectLst/>
                          <a:latin typeface="Times New Roman"/>
                        </a:rPr>
                        <a:t>2</a:t>
                      </a:r>
                    </a:p>
                  </a:txBody>
                  <a:tcPr marL="9525" marR="9525" marT="9525" marB="0" anchor="ctr"/>
                </a:tc>
                <a:tc>
                  <a:txBody>
                    <a:bodyPr/>
                    <a:lstStyle/>
                    <a:p>
                      <a:pPr algn="r" fontAlgn="ctr"/>
                      <a:r>
                        <a:rPr lang="en-US" sz="2800" b="0" i="0" u="none" strike="noStrike" dirty="0">
                          <a:solidFill>
                            <a:srgbClr val="000000"/>
                          </a:solidFill>
                          <a:effectLst/>
                          <a:latin typeface="Times New Roman"/>
                        </a:rPr>
                        <a:t>0</a:t>
                      </a:r>
                    </a:p>
                  </a:txBody>
                  <a:tcPr marL="9525" marR="9525" marT="9525" marB="0" anchor="ctr"/>
                </a:tc>
                <a:tc>
                  <a:txBody>
                    <a:bodyPr/>
                    <a:lstStyle/>
                    <a:p>
                      <a:pPr algn="r" fontAlgn="ctr"/>
                      <a:r>
                        <a:rPr lang="en-US" sz="2800" b="0" i="0" u="none" strike="noStrike" dirty="0">
                          <a:solidFill>
                            <a:srgbClr val="000000"/>
                          </a:solidFill>
                          <a:effectLst/>
                          <a:latin typeface="Times New Roman"/>
                        </a:rPr>
                        <a:t>2</a:t>
                      </a:r>
                    </a:p>
                  </a:txBody>
                  <a:tcPr marL="9525" marR="9525" marT="9525" marB="0" anchor="ctr"/>
                </a:tc>
              </a:tr>
              <a:tr h="453020">
                <a:tc>
                  <a:txBody>
                    <a:bodyPr/>
                    <a:lstStyle/>
                    <a:p>
                      <a:pPr algn="l" fontAlgn="b"/>
                      <a:r>
                        <a:rPr lang="en-US" sz="2800" b="0" i="0" u="none" strike="noStrike" dirty="0">
                          <a:solidFill>
                            <a:srgbClr val="000000"/>
                          </a:solidFill>
                          <a:effectLst/>
                          <a:latin typeface="Calibri"/>
                        </a:rPr>
                        <a:t>1st Quarter</a:t>
                      </a:r>
                    </a:p>
                  </a:txBody>
                  <a:tcPr marL="9525" marR="9525" marT="9525" marB="0" anchor="b"/>
                </a:tc>
                <a:tc>
                  <a:txBody>
                    <a:bodyPr/>
                    <a:lstStyle/>
                    <a:p>
                      <a:pPr algn="r" fontAlgn="ctr"/>
                      <a:r>
                        <a:rPr lang="en-US" sz="2800" b="0" i="0" u="none" strike="noStrike">
                          <a:solidFill>
                            <a:srgbClr val="000000"/>
                          </a:solidFill>
                          <a:effectLst/>
                          <a:latin typeface="Times New Roman"/>
                        </a:rPr>
                        <a:t>11</a:t>
                      </a:r>
                    </a:p>
                  </a:txBody>
                  <a:tcPr marL="9525" marR="9525" marT="9525" marB="0" anchor="ctr"/>
                </a:tc>
                <a:tc>
                  <a:txBody>
                    <a:bodyPr/>
                    <a:lstStyle/>
                    <a:p>
                      <a:pPr algn="r" fontAlgn="ctr"/>
                      <a:r>
                        <a:rPr lang="en-US" sz="2800" b="0" i="0" u="none" strike="noStrike" dirty="0">
                          <a:solidFill>
                            <a:srgbClr val="000000"/>
                          </a:solidFill>
                          <a:effectLst/>
                          <a:latin typeface="Times New Roman"/>
                        </a:rPr>
                        <a:t>3</a:t>
                      </a:r>
                    </a:p>
                  </a:txBody>
                  <a:tcPr marL="9525" marR="9525" marT="9525" marB="0" anchor="ctr"/>
                </a:tc>
                <a:tc>
                  <a:txBody>
                    <a:bodyPr/>
                    <a:lstStyle/>
                    <a:p>
                      <a:pPr algn="r" fontAlgn="ctr"/>
                      <a:r>
                        <a:rPr lang="en-US" sz="2800" b="0" i="0" u="none" strike="noStrike" dirty="0">
                          <a:solidFill>
                            <a:srgbClr val="000000"/>
                          </a:solidFill>
                          <a:effectLst/>
                          <a:latin typeface="Times New Roman"/>
                        </a:rPr>
                        <a:t>14</a:t>
                      </a:r>
                    </a:p>
                  </a:txBody>
                  <a:tcPr marL="9525" marR="9525" marT="9525" marB="0" anchor="ctr"/>
                </a:tc>
              </a:tr>
              <a:tr h="453020">
                <a:tc>
                  <a:txBody>
                    <a:bodyPr/>
                    <a:lstStyle/>
                    <a:p>
                      <a:pPr algn="l" fontAlgn="b"/>
                      <a:r>
                        <a:rPr lang="en-US" sz="2800" b="0" i="0" u="none" strike="noStrike" dirty="0">
                          <a:solidFill>
                            <a:srgbClr val="000000"/>
                          </a:solidFill>
                          <a:effectLst/>
                          <a:latin typeface="Calibri"/>
                        </a:rPr>
                        <a:t>3rd Quarter</a:t>
                      </a:r>
                    </a:p>
                  </a:txBody>
                  <a:tcPr marL="9525" marR="9525" marT="9525" marB="0" anchor="b"/>
                </a:tc>
                <a:tc>
                  <a:txBody>
                    <a:bodyPr/>
                    <a:lstStyle/>
                    <a:p>
                      <a:pPr algn="r" fontAlgn="ctr"/>
                      <a:r>
                        <a:rPr lang="en-US" sz="2800" b="0" i="0" u="none" strike="noStrike">
                          <a:solidFill>
                            <a:srgbClr val="000000"/>
                          </a:solidFill>
                          <a:effectLst/>
                          <a:latin typeface="Times New Roman"/>
                        </a:rPr>
                        <a:t>41.25</a:t>
                      </a:r>
                    </a:p>
                  </a:txBody>
                  <a:tcPr marL="9525" marR="9525" marT="9525" marB="0" anchor="ctr"/>
                </a:tc>
                <a:tc>
                  <a:txBody>
                    <a:bodyPr/>
                    <a:lstStyle/>
                    <a:p>
                      <a:pPr algn="r" fontAlgn="ctr"/>
                      <a:r>
                        <a:rPr lang="en-US" sz="2800" b="0" i="0" u="none" strike="noStrike" dirty="0">
                          <a:solidFill>
                            <a:srgbClr val="000000"/>
                          </a:solidFill>
                          <a:effectLst/>
                          <a:latin typeface="Times New Roman"/>
                        </a:rPr>
                        <a:t>9</a:t>
                      </a:r>
                    </a:p>
                  </a:txBody>
                  <a:tcPr marL="9525" marR="9525" marT="9525" marB="0" anchor="ctr"/>
                </a:tc>
                <a:tc>
                  <a:txBody>
                    <a:bodyPr/>
                    <a:lstStyle/>
                    <a:p>
                      <a:pPr algn="r" fontAlgn="ctr"/>
                      <a:r>
                        <a:rPr lang="en-US" sz="2800" b="0" i="0" u="none" strike="noStrike" dirty="0">
                          <a:solidFill>
                            <a:srgbClr val="000000"/>
                          </a:solidFill>
                          <a:effectLst/>
                          <a:latin typeface="Times New Roman"/>
                        </a:rPr>
                        <a:t>50.25</a:t>
                      </a:r>
                    </a:p>
                  </a:txBody>
                  <a:tcPr marL="9525" marR="9525" marT="9525" marB="0" anchor="ct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questionnaires</a:t>
            </a:r>
          </a:p>
        </p:txBody>
      </p:sp>
      <p:sp>
        <p:nvSpPr>
          <p:cNvPr id="3" name="Content Placeholder 2"/>
          <p:cNvSpPr>
            <a:spLocks noGrp="1"/>
          </p:cNvSpPr>
          <p:nvPr>
            <p:ph idx="1"/>
          </p:nvPr>
        </p:nvSpPr>
        <p:spPr/>
        <p:txBody>
          <a:bodyPr/>
          <a:lstStyle/>
          <a:p>
            <a:r>
              <a:rPr lang="en-US" dirty="0" smtClean="0"/>
              <a:t>For Students </a:t>
            </a:r>
            <a:endParaRPr lang="si-LK" dirty="0" smtClean="0"/>
          </a:p>
          <a:p>
            <a:pPr marL="1150938">
              <a:buFont typeface="Wingdings" pitchFamily="2" charset="2"/>
              <a:buChar char="Ø"/>
            </a:pPr>
            <a:r>
              <a:rPr lang="en-US" dirty="0" smtClean="0"/>
              <a:t>General Vision</a:t>
            </a:r>
          </a:p>
          <a:p>
            <a:pPr marL="1150938">
              <a:buFont typeface="Wingdings" pitchFamily="2" charset="2"/>
              <a:buChar char="Ø"/>
            </a:pPr>
            <a:r>
              <a:rPr lang="en-US" dirty="0" smtClean="0"/>
              <a:t>Fear</a:t>
            </a:r>
          </a:p>
          <a:p>
            <a:pPr marL="1150938">
              <a:buFont typeface="Wingdings" pitchFamily="2" charset="2"/>
              <a:buChar char="Ø"/>
            </a:pPr>
            <a:r>
              <a:rPr lang="en-US" dirty="0"/>
              <a:t>Future </a:t>
            </a:r>
            <a:r>
              <a:rPr lang="en-US" dirty="0" smtClean="0"/>
              <a:t>prospective</a:t>
            </a:r>
            <a:endParaRPr lang="en-US" dirty="0"/>
          </a:p>
          <a:p>
            <a:pPr marL="1150938">
              <a:buFont typeface="Wingdings" pitchFamily="2" charset="2"/>
              <a:buChar char="Ø"/>
            </a:pPr>
            <a:r>
              <a:rPr lang="en-US" dirty="0" smtClean="0"/>
              <a:t>self-reliance</a:t>
            </a:r>
          </a:p>
          <a:p>
            <a:pPr marL="1150938">
              <a:buFont typeface="Wingdings" pitchFamily="2" charset="2"/>
              <a:buChar char="Ø"/>
            </a:pPr>
            <a:r>
              <a:rPr lang="en-US" dirty="0" smtClean="0"/>
              <a:t>Teacher's </a:t>
            </a:r>
            <a:r>
              <a:rPr lang="en-US" dirty="0"/>
              <a:t>role</a:t>
            </a:r>
            <a:endParaRPr lang="en-US" dirty="0" smtClean="0"/>
          </a:p>
          <a:p>
            <a:pPr marL="1150938">
              <a:buFont typeface="Wingdings" pitchFamily="2" charset="2"/>
              <a:buChar char="Ø"/>
            </a:pPr>
            <a:endParaRPr lang="en-US" dirty="0" smtClean="0"/>
          </a:p>
          <a:p>
            <a:pPr marL="1150938">
              <a:buFont typeface="Wingdings" pitchFamily="2" charset="2"/>
              <a:buChar char="Ø"/>
            </a:pPr>
            <a:endParaRPr lang="en-US" dirty="0" smtClean="0"/>
          </a:p>
          <a:p>
            <a:pPr marL="1150938">
              <a:buFont typeface="Wingdings" pitchFamily="2" charset="2"/>
              <a:buChar char="Ø"/>
            </a:pPr>
            <a:endParaRPr lang="en-US" dirty="0"/>
          </a:p>
        </p:txBody>
      </p:sp>
    </p:spTree>
    <p:extLst>
      <p:ext uri="{BB962C8B-B14F-4D97-AF65-F5344CB8AC3E}">
        <p14:creationId xmlns:p14="http://schemas.microsoft.com/office/powerpoint/2010/main" val="26519589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Ctd</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dirty="0"/>
              <a:t>There is a positive correlation between the cognition fields of general vision, fear, future thinking, self-reliance, and teacher's role. </a:t>
            </a:r>
            <a:endParaRPr lang="en-US" dirty="0" smtClean="0"/>
          </a:p>
          <a:p>
            <a:r>
              <a:rPr lang="en-US" dirty="0" smtClean="0"/>
              <a:t>The </a:t>
            </a:r>
            <a:r>
              <a:rPr lang="en-US" dirty="0"/>
              <a:t>relationship between fear and student’s achievement is the most powerful relationship among them</a:t>
            </a:r>
            <a:r>
              <a:rPr lang="en-US" dirty="0" smtClean="0"/>
              <a:t>.</a:t>
            </a:r>
          </a:p>
          <a:p>
            <a:r>
              <a:rPr lang="en-US" dirty="0"/>
              <a:t> The 75% of the students had expressed their willingness to learn geometry based on activities.</a:t>
            </a:r>
          </a:p>
        </p:txBody>
      </p:sp>
    </p:spTree>
    <p:extLst>
      <p:ext uri="{BB962C8B-B14F-4D97-AF65-F5344CB8AC3E}">
        <p14:creationId xmlns:p14="http://schemas.microsoft.com/office/powerpoint/2010/main" val="14507581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Ctd</a:t>
            </a:r>
            <a:r>
              <a:rPr lang="en-US" dirty="0" smtClean="0"/>
              <a:t>…</a:t>
            </a:r>
            <a:endParaRPr lang="en-US" dirty="0"/>
          </a:p>
        </p:txBody>
      </p:sp>
      <p:sp>
        <p:nvSpPr>
          <p:cNvPr id="3" name="Content Placeholder 2"/>
          <p:cNvSpPr>
            <a:spLocks noGrp="1"/>
          </p:cNvSpPr>
          <p:nvPr>
            <p:ph idx="1"/>
          </p:nvPr>
        </p:nvSpPr>
        <p:spPr>
          <a:xfrm>
            <a:off x="304800" y="1295400"/>
            <a:ext cx="8686800" cy="4525963"/>
          </a:xfrm>
        </p:spPr>
        <p:txBody>
          <a:bodyPr>
            <a:normAutofit/>
          </a:bodyPr>
          <a:lstStyle/>
          <a:p>
            <a:r>
              <a:rPr lang="en-US" b="1" u="sng" dirty="0" smtClean="0"/>
              <a:t>For Teachers</a:t>
            </a:r>
          </a:p>
          <a:p>
            <a:pPr marL="793750">
              <a:buFont typeface="Wingdings" pitchFamily="2" charset="2"/>
              <a:buChar char="Ø"/>
            </a:pPr>
            <a:r>
              <a:rPr lang="en-US" dirty="0" smtClean="0"/>
              <a:t>Vision of Geometry</a:t>
            </a:r>
          </a:p>
          <a:p>
            <a:pPr marL="793750">
              <a:buFont typeface="Wingdings" pitchFamily="2" charset="2"/>
              <a:buChar char="Ø"/>
            </a:pPr>
            <a:r>
              <a:rPr lang="en-US" dirty="0" smtClean="0"/>
              <a:t>Teaching Methods</a:t>
            </a:r>
          </a:p>
          <a:p>
            <a:pPr marL="793750">
              <a:buFont typeface="Wingdings" pitchFamily="2" charset="2"/>
              <a:buChar char="Ø"/>
            </a:pPr>
            <a:r>
              <a:rPr lang="en-US" dirty="0" smtClean="0"/>
              <a:t>Student’s vision     </a:t>
            </a:r>
            <a:endParaRPr lang="en-US" dirty="0"/>
          </a:p>
        </p:txBody>
      </p:sp>
    </p:spTree>
    <p:extLst>
      <p:ext uri="{BB962C8B-B14F-4D97-AF65-F5344CB8AC3E}">
        <p14:creationId xmlns:p14="http://schemas.microsoft.com/office/powerpoint/2010/main" val="29517806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Vision of </a:t>
            </a:r>
            <a:r>
              <a:rPr lang="en-US" dirty="0" smtClean="0"/>
              <a:t>Geometry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98736476"/>
              </p:ext>
            </p:extLst>
          </p:nvPr>
        </p:nvGraphicFramePr>
        <p:xfrm>
          <a:off x="304800" y="1371600"/>
          <a:ext cx="8458201" cy="3481458"/>
        </p:xfrm>
        <a:graphic>
          <a:graphicData uri="http://schemas.openxmlformats.org/drawingml/2006/table">
            <a:tbl>
              <a:tblPr firstRow="1" bandRow="1">
                <a:tableStyleId>{5C22544A-7EE6-4342-B048-85BDC9FD1C3A}</a:tableStyleId>
              </a:tblPr>
              <a:tblGrid>
                <a:gridCol w="3276600"/>
                <a:gridCol w="1391294"/>
                <a:gridCol w="970906"/>
                <a:gridCol w="1295400"/>
                <a:gridCol w="1524001"/>
              </a:tblGrid>
              <a:tr h="872946">
                <a:tc>
                  <a:txBody>
                    <a:bodyPr/>
                    <a:lstStyle/>
                    <a:p>
                      <a:pPr algn="l" fontAlgn="ctr"/>
                      <a:r>
                        <a:rPr lang="en-US" sz="2800" b="0" i="0" u="none" strike="noStrike" dirty="0">
                          <a:solidFill>
                            <a:srgbClr val="000000"/>
                          </a:solidFill>
                          <a:effectLst/>
                          <a:latin typeface="Times New Roman"/>
                        </a:rPr>
                        <a:t>Statements</a:t>
                      </a:r>
                    </a:p>
                  </a:txBody>
                  <a:tcPr marL="9525" marR="9525" marT="9525" marB="0" anchor="ctr"/>
                </a:tc>
                <a:tc>
                  <a:txBody>
                    <a:bodyPr/>
                    <a:lstStyle/>
                    <a:p>
                      <a:pPr algn="l" fontAlgn="ctr"/>
                      <a:r>
                        <a:rPr lang="en-US" sz="2800" b="0" i="0" u="none" strike="noStrike" dirty="0">
                          <a:solidFill>
                            <a:srgbClr val="000000"/>
                          </a:solidFill>
                          <a:effectLst/>
                          <a:latin typeface="Times New Roman"/>
                        </a:rPr>
                        <a:t>Strongly Agree</a:t>
                      </a:r>
                    </a:p>
                  </a:txBody>
                  <a:tcPr marL="9525" marR="9525" marT="9525" marB="0" anchor="ctr"/>
                </a:tc>
                <a:tc>
                  <a:txBody>
                    <a:bodyPr/>
                    <a:lstStyle/>
                    <a:p>
                      <a:pPr algn="l" fontAlgn="ctr"/>
                      <a:r>
                        <a:rPr lang="en-US" sz="2800" b="0" i="0" u="none" strike="noStrike" dirty="0">
                          <a:solidFill>
                            <a:srgbClr val="000000"/>
                          </a:solidFill>
                          <a:effectLst/>
                          <a:latin typeface="Times New Roman"/>
                        </a:rPr>
                        <a:t>Agree</a:t>
                      </a:r>
                    </a:p>
                  </a:txBody>
                  <a:tcPr marL="9525" marR="9525" marT="9525" marB="0" anchor="ctr"/>
                </a:tc>
                <a:tc>
                  <a:txBody>
                    <a:bodyPr/>
                    <a:lstStyle/>
                    <a:p>
                      <a:pPr algn="l" fontAlgn="ctr"/>
                      <a:r>
                        <a:rPr lang="en-US" sz="2800" b="0" i="0" u="none" strike="noStrike" dirty="0">
                          <a:solidFill>
                            <a:srgbClr val="000000"/>
                          </a:solidFill>
                          <a:effectLst/>
                          <a:latin typeface="Times New Roman"/>
                        </a:rPr>
                        <a:t>Disagree</a:t>
                      </a:r>
                    </a:p>
                  </a:txBody>
                  <a:tcPr marL="9525" marR="9525" marT="9525" marB="0" anchor="ctr"/>
                </a:tc>
                <a:tc>
                  <a:txBody>
                    <a:bodyPr/>
                    <a:lstStyle/>
                    <a:p>
                      <a:pPr algn="l" fontAlgn="ctr"/>
                      <a:r>
                        <a:rPr lang="en-US" sz="2800" b="0" i="0" u="none" strike="noStrike" dirty="0">
                          <a:solidFill>
                            <a:srgbClr val="000000"/>
                          </a:solidFill>
                          <a:effectLst/>
                          <a:latin typeface="Times New Roman"/>
                        </a:rPr>
                        <a:t>Strongly Disagree</a:t>
                      </a:r>
                    </a:p>
                  </a:txBody>
                  <a:tcPr marL="9525" marR="9525" marT="9525" marB="0" anchor="ctr"/>
                </a:tc>
              </a:tr>
              <a:tr h="441291">
                <a:tc>
                  <a:txBody>
                    <a:bodyPr/>
                    <a:lstStyle/>
                    <a:p>
                      <a:pPr algn="l" fontAlgn="ctr"/>
                      <a:r>
                        <a:rPr lang="en-US" sz="2800" b="0" i="0" u="none" strike="noStrike">
                          <a:solidFill>
                            <a:srgbClr val="000000"/>
                          </a:solidFill>
                          <a:effectLst/>
                          <a:latin typeface="Times New Roman"/>
                        </a:rPr>
                        <a:t>Postgraduate Degree</a:t>
                      </a:r>
                    </a:p>
                  </a:txBody>
                  <a:tcPr marL="9525" marR="9525" marT="9525" marB="0" anchor="ctr"/>
                </a:tc>
                <a:tc>
                  <a:txBody>
                    <a:bodyPr/>
                    <a:lstStyle/>
                    <a:p>
                      <a:pPr algn="ctr" fontAlgn="ctr"/>
                      <a:r>
                        <a:rPr lang="en-US" sz="2800" b="0" i="0" u="none" strike="noStrike" dirty="0">
                          <a:solidFill>
                            <a:srgbClr val="000000"/>
                          </a:solidFill>
                          <a:effectLst/>
                          <a:latin typeface="Calibri"/>
                        </a:rPr>
                        <a:t>0</a:t>
                      </a:r>
                    </a:p>
                  </a:txBody>
                  <a:tcPr marL="9525" marR="9525" marT="9525" marB="0" anchor="ctr"/>
                </a:tc>
                <a:tc>
                  <a:txBody>
                    <a:bodyPr/>
                    <a:lstStyle/>
                    <a:p>
                      <a:pPr algn="ctr" fontAlgn="ctr"/>
                      <a:r>
                        <a:rPr lang="en-US" sz="2800" b="0" i="0" u="none" strike="noStrike" dirty="0">
                          <a:solidFill>
                            <a:srgbClr val="000000"/>
                          </a:solidFill>
                          <a:effectLst/>
                          <a:latin typeface="Calibri"/>
                        </a:rPr>
                        <a:t>1</a:t>
                      </a:r>
                    </a:p>
                  </a:txBody>
                  <a:tcPr marL="9525" marR="9525" marT="9525" marB="0" anchor="ctr"/>
                </a:tc>
                <a:tc>
                  <a:txBody>
                    <a:bodyPr/>
                    <a:lstStyle/>
                    <a:p>
                      <a:pPr algn="ctr" fontAlgn="ctr"/>
                      <a:r>
                        <a:rPr lang="en-US" sz="2800" b="0" i="0" u="none" strike="noStrike">
                          <a:solidFill>
                            <a:srgbClr val="000000"/>
                          </a:solidFill>
                          <a:effectLst/>
                          <a:latin typeface="Calibri"/>
                        </a:rPr>
                        <a:t>0</a:t>
                      </a:r>
                    </a:p>
                  </a:txBody>
                  <a:tcPr marL="9525" marR="9525" marT="9525" marB="0" anchor="ctr"/>
                </a:tc>
                <a:tc>
                  <a:txBody>
                    <a:bodyPr/>
                    <a:lstStyle/>
                    <a:p>
                      <a:pPr algn="ctr" fontAlgn="ctr"/>
                      <a:r>
                        <a:rPr lang="en-US" sz="2800" b="0" i="0" u="none" strike="noStrike">
                          <a:solidFill>
                            <a:srgbClr val="000000"/>
                          </a:solidFill>
                          <a:effectLst/>
                          <a:latin typeface="Calibri"/>
                        </a:rPr>
                        <a:t>0</a:t>
                      </a:r>
                    </a:p>
                  </a:txBody>
                  <a:tcPr marL="9525" marR="9525" marT="9525" marB="0" anchor="ctr"/>
                </a:tc>
              </a:tr>
              <a:tr h="441291">
                <a:tc>
                  <a:txBody>
                    <a:bodyPr/>
                    <a:lstStyle/>
                    <a:p>
                      <a:pPr algn="l" fontAlgn="b"/>
                      <a:r>
                        <a:rPr lang="en-US" sz="2800" b="0" i="0" u="none" strike="noStrike">
                          <a:solidFill>
                            <a:srgbClr val="000000"/>
                          </a:solidFill>
                          <a:effectLst/>
                          <a:latin typeface="Times New Roman"/>
                        </a:rPr>
                        <a:t>Mathematics Degree</a:t>
                      </a:r>
                    </a:p>
                  </a:txBody>
                  <a:tcPr marL="9525" marR="9525" marT="9525" marB="0" anchor="b"/>
                </a:tc>
                <a:tc>
                  <a:txBody>
                    <a:bodyPr/>
                    <a:lstStyle/>
                    <a:p>
                      <a:pPr algn="ctr" fontAlgn="ctr"/>
                      <a:r>
                        <a:rPr lang="en-US" sz="2800" b="0" i="0" u="none" strike="noStrike">
                          <a:solidFill>
                            <a:srgbClr val="000000"/>
                          </a:solidFill>
                          <a:effectLst/>
                          <a:latin typeface="Calibri"/>
                        </a:rPr>
                        <a:t>1</a:t>
                      </a:r>
                    </a:p>
                  </a:txBody>
                  <a:tcPr marL="9525" marR="9525" marT="9525" marB="0" anchor="ctr"/>
                </a:tc>
                <a:tc>
                  <a:txBody>
                    <a:bodyPr/>
                    <a:lstStyle/>
                    <a:p>
                      <a:pPr algn="ctr" fontAlgn="ctr"/>
                      <a:r>
                        <a:rPr lang="en-US" sz="2800" b="0" i="0" u="none" strike="noStrike" dirty="0">
                          <a:solidFill>
                            <a:srgbClr val="000000"/>
                          </a:solidFill>
                          <a:effectLst/>
                          <a:latin typeface="Calibri"/>
                        </a:rPr>
                        <a:t>2</a:t>
                      </a:r>
                    </a:p>
                  </a:txBody>
                  <a:tcPr marL="9525" marR="9525" marT="9525" marB="0" anchor="ctr"/>
                </a:tc>
                <a:tc>
                  <a:txBody>
                    <a:bodyPr/>
                    <a:lstStyle/>
                    <a:p>
                      <a:pPr algn="ctr" fontAlgn="ctr"/>
                      <a:r>
                        <a:rPr lang="en-US" sz="2800" b="0" i="0" u="none" strike="noStrike" dirty="0">
                          <a:solidFill>
                            <a:srgbClr val="000000"/>
                          </a:solidFill>
                          <a:effectLst/>
                          <a:latin typeface="Calibri"/>
                        </a:rPr>
                        <a:t>0</a:t>
                      </a:r>
                    </a:p>
                  </a:txBody>
                  <a:tcPr marL="9525" marR="9525" marT="9525" marB="0" anchor="ctr"/>
                </a:tc>
                <a:tc>
                  <a:txBody>
                    <a:bodyPr/>
                    <a:lstStyle/>
                    <a:p>
                      <a:pPr algn="ctr" fontAlgn="ctr"/>
                      <a:r>
                        <a:rPr lang="en-US" sz="2800" b="0" i="0" u="none" strike="noStrike">
                          <a:solidFill>
                            <a:srgbClr val="000000"/>
                          </a:solidFill>
                          <a:effectLst/>
                          <a:latin typeface="Calibri"/>
                        </a:rPr>
                        <a:t>0</a:t>
                      </a:r>
                    </a:p>
                  </a:txBody>
                  <a:tcPr marL="9525" marR="9525" marT="9525" marB="0" anchor="ctr"/>
                </a:tc>
              </a:tr>
              <a:tr h="441291">
                <a:tc>
                  <a:txBody>
                    <a:bodyPr/>
                    <a:lstStyle/>
                    <a:p>
                      <a:pPr algn="l" fontAlgn="b"/>
                      <a:r>
                        <a:rPr lang="en-US" sz="2800" b="0" i="0" u="none" strike="noStrike">
                          <a:solidFill>
                            <a:srgbClr val="000000"/>
                          </a:solidFill>
                          <a:effectLst/>
                          <a:latin typeface="Times New Roman"/>
                        </a:rPr>
                        <a:t>Non Mathematics Degree</a:t>
                      </a:r>
                    </a:p>
                  </a:txBody>
                  <a:tcPr marL="9525" marR="9525" marT="9525" marB="0" anchor="b"/>
                </a:tc>
                <a:tc>
                  <a:txBody>
                    <a:bodyPr/>
                    <a:lstStyle/>
                    <a:p>
                      <a:pPr algn="ctr" fontAlgn="ctr"/>
                      <a:r>
                        <a:rPr lang="en-US" sz="2800" b="0" i="0" u="none" strike="noStrike">
                          <a:solidFill>
                            <a:srgbClr val="000000"/>
                          </a:solidFill>
                          <a:effectLst/>
                          <a:latin typeface="Calibri"/>
                        </a:rPr>
                        <a:t>0</a:t>
                      </a:r>
                    </a:p>
                  </a:txBody>
                  <a:tcPr marL="9525" marR="9525" marT="9525" marB="0" anchor="ctr"/>
                </a:tc>
                <a:tc>
                  <a:txBody>
                    <a:bodyPr/>
                    <a:lstStyle/>
                    <a:p>
                      <a:pPr algn="ctr" fontAlgn="ctr"/>
                      <a:r>
                        <a:rPr lang="en-US" sz="2800" b="0" i="0" u="none" strike="noStrike">
                          <a:solidFill>
                            <a:srgbClr val="000000"/>
                          </a:solidFill>
                          <a:effectLst/>
                          <a:latin typeface="Calibri"/>
                        </a:rPr>
                        <a:t>2</a:t>
                      </a:r>
                    </a:p>
                  </a:txBody>
                  <a:tcPr marL="9525" marR="9525" marT="9525" marB="0" anchor="ctr"/>
                </a:tc>
                <a:tc>
                  <a:txBody>
                    <a:bodyPr/>
                    <a:lstStyle/>
                    <a:p>
                      <a:pPr algn="ctr" fontAlgn="ctr"/>
                      <a:r>
                        <a:rPr lang="en-US" sz="2800" b="0" i="0" u="none" strike="noStrike" dirty="0">
                          <a:solidFill>
                            <a:srgbClr val="000000"/>
                          </a:solidFill>
                          <a:effectLst/>
                          <a:latin typeface="Calibri"/>
                        </a:rPr>
                        <a:t>3</a:t>
                      </a:r>
                    </a:p>
                  </a:txBody>
                  <a:tcPr marL="9525" marR="9525" marT="9525" marB="0" anchor="ctr"/>
                </a:tc>
                <a:tc>
                  <a:txBody>
                    <a:bodyPr/>
                    <a:lstStyle/>
                    <a:p>
                      <a:pPr algn="ctr" fontAlgn="ctr"/>
                      <a:r>
                        <a:rPr lang="en-US" sz="2800" b="0" i="0" u="none" strike="noStrike" dirty="0">
                          <a:solidFill>
                            <a:srgbClr val="000000"/>
                          </a:solidFill>
                          <a:effectLst/>
                          <a:latin typeface="Calibri"/>
                        </a:rPr>
                        <a:t>1</a:t>
                      </a:r>
                    </a:p>
                  </a:txBody>
                  <a:tcPr marL="9525" marR="9525" marT="9525" marB="0" anchor="ctr"/>
                </a:tc>
              </a:tr>
              <a:tr h="441291">
                <a:tc>
                  <a:txBody>
                    <a:bodyPr/>
                    <a:lstStyle/>
                    <a:p>
                      <a:pPr algn="l" fontAlgn="b"/>
                      <a:r>
                        <a:rPr lang="en-US" sz="2800" b="0" i="0" u="none" strike="noStrike" dirty="0">
                          <a:solidFill>
                            <a:srgbClr val="000000"/>
                          </a:solidFill>
                          <a:effectLst/>
                          <a:latin typeface="Times New Roman"/>
                        </a:rPr>
                        <a:t> </a:t>
                      </a:r>
                      <a:r>
                        <a:rPr lang="en-US" sz="2800" b="0" i="0" u="none" strike="noStrike" dirty="0" smtClean="0">
                          <a:solidFill>
                            <a:srgbClr val="000000"/>
                          </a:solidFill>
                          <a:effectLst/>
                          <a:latin typeface="Times New Roman"/>
                        </a:rPr>
                        <a:t>National Diploma</a:t>
                      </a:r>
                      <a:r>
                        <a:rPr lang="en-US" sz="2800" b="0" i="0" u="none" strike="noStrike" baseline="0" dirty="0" smtClean="0">
                          <a:solidFill>
                            <a:srgbClr val="000000"/>
                          </a:solidFill>
                          <a:effectLst/>
                          <a:latin typeface="Times New Roman"/>
                        </a:rPr>
                        <a:t> in Teaching</a:t>
                      </a:r>
                      <a:endParaRPr lang="en-US" sz="2800" b="0" i="0" u="none" strike="noStrike" dirty="0">
                        <a:solidFill>
                          <a:srgbClr val="000000"/>
                        </a:solidFill>
                        <a:effectLst/>
                        <a:latin typeface="Times New Roman"/>
                      </a:endParaRPr>
                    </a:p>
                  </a:txBody>
                  <a:tcPr marL="9525" marR="9525" marT="9525" marB="0" anchor="b"/>
                </a:tc>
                <a:tc>
                  <a:txBody>
                    <a:bodyPr/>
                    <a:lstStyle/>
                    <a:p>
                      <a:pPr algn="ctr" fontAlgn="ctr"/>
                      <a:r>
                        <a:rPr lang="en-US" sz="2800" b="0" i="0" u="none" strike="noStrike">
                          <a:solidFill>
                            <a:srgbClr val="000000"/>
                          </a:solidFill>
                          <a:effectLst/>
                          <a:latin typeface="Calibri"/>
                        </a:rPr>
                        <a:t>9</a:t>
                      </a:r>
                    </a:p>
                  </a:txBody>
                  <a:tcPr marL="9525" marR="9525" marT="9525" marB="0" anchor="ctr"/>
                </a:tc>
                <a:tc>
                  <a:txBody>
                    <a:bodyPr/>
                    <a:lstStyle/>
                    <a:p>
                      <a:pPr algn="ctr" fontAlgn="ctr"/>
                      <a:r>
                        <a:rPr lang="en-US" sz="2800" b="0" i="0" u="none" strike="noStrike">
                          <a:solidFill>
                            <a:srgbClr val="000000"/>
                          </a:solidFill>
                          <a:effectLst/>
                          <a:latin typeface="Calibri"/>
                        </a:rPr>
                        <a:t>2</a:t>
                      </a:r>
                    </a:p>
                  </a:txBody>
                  <a:tcPr marL="9525" marR="9525" marT="9525" marB="0" anchor="ctr"/>
                </a:tc>
                <a:tc>
                  <a:txBody>
                    <a:bodyPr/>
                    <a:lstStyle/>
                    <a:p>
                      <a:pPr algn="ctr" fontAlgn="ctr"/>
                      <a:r>
                        <a:rPr lang="en-US" sz="2800" b="0" i="0" u="none" strike="noStrike">
                          <a:solidFill>
                            <a:srgbClr val="000000"/>
                          </a:solidFill>
                          <a:effectLst/>
                          <a:latin typeface="Calibri"/>
                        </a:rPr>
                        <a:t>3</a:t>
                      </a:r>
                    </a:p>
                  </a:txBody>
                  <a:tcPr marL="9525" marR="9525" marT="9525" marB="0" anchor="ctr"/>
                </a:tc>
                <a:tc>
                  <a:txBody>
                    <a:bodyPr/>
                    <a:lstStyle/>
                    <a:p>
                      <a:pPr algn="ctr" fontAlgn="ctr"/>
                      <a:r>
                        <a:rPr lang="en-US" sz="2800" b="0" i="0" u="none" strike="noStrike" dirty="0">
                          <a:solidFill>
                            <a:srgbClr val="000000"/>
                          </a:solidFill>
                          <a:effectLst/>
                          <a:latin typeface="Calibri"/>
                        </a:rPr>
                        <a:t>4</a:t>
                      </a:r>
                    </a:p>
                  </a:txBody>
                  <a:tcPr marL="9525" marR="9525" marT="9525" marB="0" anchor="ctr"/>
                </a:tc>
              </a:tr>
            </a:tbl>
          </a:graphicData>
        </a:graphic>
      </p:graphicFrame>
    </p:spTree>
    <p:extLst>
      <p:ext uri="{BB962C8B-B14F-4D97-AF65-F5344CB8AC3E}">
        <p14:creationId xmlns:p14="http://schemas.microsoft.com/office/powerpoint/2010/main" val="22785767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Ctd</a:t>
            </a:r>
            <a:r>
              <a:rPr lang="en-US" dirty="0"/>
              <a: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05198360"/>
              </p:ext>
            </p:extLst>
          </p:nvPr>
        </p:nvGraphicFramePr>
        <p:xfrm>
          <a:off x="304800" y="1554163"/>
          <a:ext cx="8839200" cy="3949065"/>
        </p:xfrm>
        <a:graphic>
          <a:graphicData uri="http://schemas.openxmlformats.org/drawingml/2006/table">
            <a:tbl>
              <a:tblPr firstRow="1" bandRow="1">
                <a:tableStyleId>{5C22544A-7EE6-4342-B048-85BDC9FD1C3A}</a:tableStyleId>
              </a:tblPr>
              <a:tblGrid>
                <a:gridCol w="1473200"/>
                <a:gridCol w="1550737"/>
                <a:gridCol w="1473200"/>
                <a:gridCol w="1141663"/>
                <a:gridCol w="1524000"/>
                <a:gridCol w="1676400"/>
              </a:tblGrid>
              <a:tr h="370840">
                <a:tc>
                  <a:txBody>
                    <a:bodyPr/>
                    <a:lstStyle/>
                    <a:p>
                      <a:pPr algn="l" fontAlgn="ctr"/>
                      <a:r>
                        <a:rPr lang="en-US" sz="3200" b="0" i="0" u="none" strike="noStrike" dirty="0">
                          <a:solidFill>
                            <a:srgbClr val="000000"/>
                          </a:solidFill>
                          <a:effectLst/>
                          <a:latin typeface="Times New Roman"/>
                        </a:rPr>
                        <a:t>Service (Years)</a:t>
                      </a:r>
                    </a:p>
                  </a:txBody>
                  <a:tcPr marL="9525" marR="9525" marT="9525" marB="0" anchor="ctr"/>
                </a:tc>
                <a:tc>
                  <a:txBody>
                    <a:bodyPr/>
                    <a:lstStyle/>
                    <a:p>
                      <a:pPr algn="l" fontAlgn="ctr"/>
                      <a:r>
                        <a:rPr lang="en-US" sz="3200" b="0" i="0" u="none" strike="noStrike" dirty="0">
                          <a:solidFill>
                            <a:srgbClr val="000000"/>
                          </a:solidFill>
                          <a:effectLst/>
                          <a:latin typeface="Times New Roman"/>
                        </a:rPr>
                        <a:t>Number of Teachers</a:t>
                      </a:r>
                    </a:p>
                  </a:txBody>
                  <a:tcPr marL="9525" marR="9525" marT="9525" marB="0" anchor="ctr"/>
                </a:tc>
                <a:tc>
                  <a:txBody>
                    <a:bodyPr/>
                    <a:lstStyle/>
                    <a:p>
                      <a:pPr algn="l" fontAlgn="ctr"/>
                      <a:r>
                        <a:rPr lang="en-US" sz="3200" b="0" i="0" u="none" strike="noStrike" dirty="0">
                          <a:solidFill>
                            <a:srgbClr val="000000"/>
                          </a:solidFill>
                          <a:effectLst/>
                          <a:latin typeface="Times New Roman"/>
                        </a:rPr>
                        <a:t>Strongly Agree</a:t>
                      </a:r>
                    </a:p>
                  </a:txBody>
                  <a:tcPr marL="9525" marR="9525" marT="9525" marB="0" anchor="ctr"/>
                </a:tc>
                <a:tc>
                  <a:txBody>
                    <a:bodyPr/>
                    <a:lstStyle/>
                    <a:p>
                      <a:pPr algn="l" fontAlgn="ctr"/>
                      <a:r>
                        <a:rPr lang="en-US" sz="3200" b="0" i="0" u="none" strike="noStrike" dirty="0">
                          <a:solidFill>
                            <a:srgbClr val="000000"/>
                          </a:solidFill>
                          <a:effectLst/>
                          <a:latin typeface="Times New Roman"/>
                        </a:rPr>
                        <a:t>Agree</a:t>
                      </a:r>
                    </a:p>
                  </a:txBody>
                  <a:tcPr marL="9525" marR="9525" marT="9525" marB="0" anchor="ctr"/>
                </a:tc>
                <a:tc>
                  <a:txBody>
                    <a:bodyPr/>
                    <a:lstStyle/>
                    <a:p>
                      <a:pPr algn="l" fontAlgn="ctr"/>
                      <a:r>
                        <a:rPr lang="en-US" sz="3200" b="0" i="0" u="none" strike="noStrike" dirty="0">
                          <a:solidFill>
                            <a:srgbClr val="000000"/>
                          </a:solidFill>
                          <a:effectLst/>
                          <a:latin typeface="Times New Roman"/>
                        </a:rPr>
                        <a:t>Disagree</a:t>
                      </a:r>
                    </a:p>
                  </a:txBody>
                  <a:tcPr marL="9525" marR="9525" marT="9525" marB="0" anchor="ctr"/>
                </a:tc>
                <a:tc>
                  <a:txBody>
                    <a:bodyPr/>
                    <a:lstStyle/>
                    <a:p>
                      <a:pPr algn="l" fontAlgn="ctr"/>
                      <a:r>
                        <a:rPr lang="en-US" sz="3200" b="0" i="0" u="none" strike="noStrike" dirty="0">
                          <a:solidFill>
                            <a:srgbClr val="000000"/>
                          </a:solidFill>
                          <a:effectLst/>
                          <a:latin typeface="Times New Roman"/>
                        </a:rPr>
                        <a:t>Strongly Disagree</a:t>
                      </a:r>
                    </a:p>
                  </a:txBody>
                  <a:tcPr marL="9525" marR="9525" marT="9525" marB="0" anchor="ctr"/>
                </a:tc>
              </a:tr>
              <a:tr h="370840">
                <a:tc>
                  <a:txBody>
                    <a:bodyPr/>
                    <a:lstStyle/>
                    <a:p>
                      <a:pPr algn="l" fontAlgn="ctr"/>
                      <a:r>
                        <a:rPr lang="en-US" sz="3200" b="0" i="0" u="none" strike="noStrike">
                          <a:solidFill>
                            <a:srgbClr val="000000"/>
                          </a:solidFill>
                          <a:effectLst/>
                          <a:latin typeface="Times New Roman"/>
                        </a:rPr>
                        <a:t> 1 -  5</a:t>
                      </a:r>
                    </a:p>
                  </a:txBody>
                  <a:tcPr marL="9525" marR="9525" marT="9525" marB="0" anchor="ctr"/>
                </a:tc>
                <a:tc>
                  <a:txBody>
                    <a:bodyPr/>
                    <a:lstStyle/>
                    <a:p>
                      <a:pPr algn="ctr" fontAlgn="ctr"/>
                      <a:r>
                        <a:rPr lang="en-US" sz="3200" b="0" i="0" u="none" strike="noStrike">
                          <a:solidFill>
                            <a:srgbClr val="000000"/>
                          </a:solidFill>
                          <a:effectLst/>
                          <a:latin typeface="Times New Roman"/>
                        </a:rPr>
                        <a:t>5</a:t>
                      </a:r>
                    </a:p>
                  </a:txBody>
                  <a:tcPr marL="9525" marR="9525" marT="9525" marB="0" anchor="ctr"/>
                </a:tc>
                <a:tc>
                  <a:txBody>
                    <a:bodyPr/>
                    <a:lstStyle/>
                    <a:p>
                      <a:pPr algn="ctr" fontAlgn="ctr"/>
                      <a:r>
                        <a:rPr lang="en-US" sz="3200" b="0" i="0" u="none" strike="noStrike">
                          <a:solidFill>
                            <a:srgbClr val="000000"/>
                          </a:solidFill>
                          <a:effectLst/>
                          <a:latin typeface="Calibri"/>
                        </a:rPr>
                        <a:t>0</a:t>
                      </a:r>
                    </a:p>
                  </a:txBody>
                  <a:tcPr marL="9525" marR="9525" marT="9525" marB="0" anchor="ctr"/>
                </a:tc>
                <a:tc>
                  <a:txBody>
                    <a:bodyPr/>
                    <a:lstStyle/>
                    <a:p>
                      <a:pPr algn="ctr" fontAlgn="ctr"/>
                      <a:r>
                        <a:rPr lang="en-US" sz="3200" b="0" i="0" u="none" strike="noStrike">
                          <a:solidFill>
                            <a:srgbClr val="000000"/>
                          </a:solidFill>
                          <a:effectLst/>
                          <a:latin typeface="Calibri"/>
                        </a:rPr>
                        <a:t>0</a:t>
                      </a:r>
                    </a:p>
                  </a:txBody>
                  <a:tcPr marL="9525" marR="9525" marT="9525" marB="0" anchor="ctr"/>
                </a:tc>
                <a:tc>
                  <a:txBody>
                    <a:bodyPr/>
                    <a:lstStyle/>
                    <a:p>
                      <a:pPr algn="ctr" fontAlgn="ctr"/>
                      <a:r>
                        <a:rPr lang="en-US" sz="3200" b="0" i="0" u="none" strike="noStrike">
                          <a:solidFill>
                            <a:srgbClr val="000000"/>
                          </a:solidFill>
                          <a:effectLst/>
                          <a:latin typeface="Calibri"/>
                        </a:rPr>
                        <a:t>1</a:t>
                      </a:r>
                    </a:p>
                  </a:txBody>
                  <a:tcPr marL="9525" marR="9525" marT="9525" marB="0" anchor="ctr"/>
                </a:tc>
                <a:tc>
                  <a:txBody>
                    <a:bodyPr/>
                    <a:lstStyle/>
                    <a:p>
                      <a:pPr algn="ctr" fontAlgn="ctr"/>
                      <a:r>
                        <a:rPr lang="en-US" sz="3200" b="0" i="0" u="none" strike="noStrike">
                          <a:solidFill>
                            <a:srgbClr val="000000"/>
                          </a:solidFill>
                          <a:effectLst/>
                          <a:latin typeface="Calibri"/>
                        </a:rPr>
                        <a:t>4</a:t>
                      </a:r>
                    </a:p>
                  </a:txBody>
                  <a:tcPr marL="9525" marR="9525" marT="9525" marB="0" anchor="ctr"/>
                </a:tc>
              </a:tr>
              <a:tr h="370840">
                <a:tc>
                  <a:txBody>
                    <a:bodyPr/>
                    <a:lstStyle/>
                    <a:p>
                      <a:pPr algn="l" fontAlgn="ctr"/>
                      <a:r>
                        <a:rPr lang="en-US" sz="3200" b="0" i="0" u="none" strike="noStrike">
                          <a:solidFill>
                            <a:srgbClr val="000000"/>
                          </a:solidFill>
                          <a:effectLst/>
                          <a:latin typeface="Times New Roman"/>
                        </a:rPr>
                        <a:t> 6 - 10</a:t>
                      </a:r>
                    </a:p>
                  </a:txBody>
                  <a:tcPr marL="9525" marR="9525" marT="9525" marB="0" anchor="ctr"/>
                </a:tc>
                <a:tc>
                  <a:txBody>
                    <a:bodyPr/>
                    <a:lstStyle/>
                    <a:p>
                      <a:pPr algn="ctr" fontAlgn="ctr"/>
                      <a:r>
                        <a:rPr lang="en-US" sz="3200" b="0" i="0" u="none" strike="noStrike">
                          <a:solidFill>
                            <a:srgbClr val="000000"/>
                          </a:solidFill>
                          <a:effectLst/>
                          <a:latin typeface="Times New Roman"/>
                        </a:rPr>
                        <a:t>3</a:t>
                      </a:r>
                    </a:p>
                  </a:txBody>
                  <a:tcPr marL="9525" marR="9525" marT="9525" marB="0" anchor="ctr"/>
                </a:tc>
                <a:tc>
                  <a:txBody>
                    <a:bodyPr/>
                    <a:lstStyle/>
                    <a:p>
                      <a:pPr algn="ctr" fontAlgn="ctr"/>
                      <a:r>
                        <a:rPr lang="en-US" sz="3200" b="0" i="0" u="none" strike="noStrike">
                          <a:solidFill>
                            <a:srgbClr val="000000"/>
                          </a:solidFill>
                          <a:effectLst/>
                          <a:latin typeface="Calibri"/>
                        </a:rPr>
                        <a:t>0</a:t>
                      </a:r>
                    </a:p>
                  </a:txBody>
                  <a:tcPr marL="9525" marR="9525" marT="9525" marB="0" anchor="ctr"/>
                </a:tc>
                <a:tc>
                  <a:txBody>
                    <a:bodyPr/>
                    <a:lstStyle/>
                    <a:p>
                      <a:pPr algn="ctr" fontAlgn="ctr"/>
                      <a:r>
                        <a:rPr lang="en-US" sz="3200" b="0" i="0" u="none" strike="noStrike">
                          <a:solidFill>
                            <a:srgbClr val="000000"/>
                          </a:solidFill>
                          <a:effectLst/>
                          <a:latin typeface="Calibri"/>
                        </a:rPr>
                        <a:t>1</a:t>
                      </a:r>
                    </a:p>
                  </a:txBody>
                  <a:tcPr marL="9525" marR="9525" marT="9525" marB="0" anchor="ctr"/>
                </a:tc>
                <a:tc>
                  <a:txBody>
                    <a:bodyPr/>
                    <a:lstStyle/>
                    <a:p>
                      <a:pPr algn="ctr" fontAlgn="ctr"/>
                      <a:r>
                        <a:rPr lang="en-US" sz="3200" b="0" i="0" u="none" strike="noStrike">
                          <a:solidFill>
                            <a:srgbClr val="000000"/>
                          </a:solidFill>
                          <a:effectLst/>
                          <a:latin typeface="Calibri"/>
                        </a:rPr>
                        <a:t>2</a:t>
                      </a:r>
                    </a:p>
                  </a:txBody>
                  <a:tcPr marL="9525" marR="9525" marT="9525" marB="0" anchor="ctr"/>
                </a:tc>
                <a:tc>
                  <a:txBody>
                    <a:bodyPr/>
                    <a:lstStyle/>
                    <a:p>
                      <a:pPr algn="ctr" fontAlgn="ctr"/>
                      <a:r>
                        <a:rPr lang="en-US" sz="3200" b="0" i="0" u="none" strike="noStrike">
                          <a:solidFill>
                            <a:srgbClr val="000000"/>
                          </a:solidFill>
                          <a:effectLst/>
                          <a:latin typeface="Calibri"/>
                        </a:rPr>
                        <a:t>0</a:t>
                      </a:r>
                    </a:p>
                  </a:txBody>
                  <a:tcPr marL="9525" marR="9525" marT="9525" marB="0" anchor="ctr"/>
                </a:tc>
              </a:tr>
              <a:tr h="370840">
                <a:tc>
                  <a:txBody>
                    <a:bodyPr/>
                    <a:lstStyle/>
                    <a:p>
                      <a:pPr algn="l" fontAlgn="ctr"/>
                      <a:r>
                        <a:rPr lang="en-US" sz="3200" b="0" i="0" u="none" strike="noStrike">
                          <a:solidFill>
                            <a:srgbClr val="000000"/>
                          </a:solidFill>
                          <a:effectLst/>
                          <a:latin typeface="Times New Roman"/>
                        </a:rPr>
                        <a:t>11-20</a:t>
                      </a:r>
                    </a:p>
                  </a:txBody>
                  <a:tcPr marL="9525" marR="9525" marT="9525" marB="0" anchor="ctr"/>
                </a:tc>
                <a:tc>
                  <a:txBody>
                    <a:bodyPr/>
                    <a:lstStyle/>
                    <a:p>
                      <a:pPr algn="ctr" fontAlgn="ctr"/>
                      <a:r>
                        <a:rPr lang="en-US" sz="3200" b="0" i="0" u="none" strike="noStrike">
                          <a:solidFill>
                            <a:srgbClr val="000000"/>
                          </a:solidFill>
                          <a:effectLst/>
                          <a:latin typeface="Times New Roman"/>
                        </a:rPr>
                        <a:t>3</a:t>
                      </a:r>
                    </a:p>
                  </a:txBody>
                  <a:tcPr marL="9525" marR="9525" marT="9525" marB="0" anchor="ctr"/>
                </a:tc>
                <a:tc>
                  <a:txBody>
                    <a:bodyPr/>
                    <a:lstStyle/>
                    <a:p>
                      <a:pPr algn="ctr" fontAlgn="ctr"/>
                      <a:r>
                        <a:rPr lang="en-US" sz="3200" b="0" i="0" u="none" strike="noStrike">
                          <a:solidFill>
                            <a:srgbClr val="000000"/>
                          </a:solidFill>
                          <a:effectLst/>
                          <a:latin typeface="Calibri"/>
                        </a:rPr>
                        <a:t>2</a:t>
                      </a:r>
                    </a:p>
                  </a:txBody>
                  <a:tcPr marL="9525" marR="9525" marT="9525" marB="0" anchor="ctr"/>
                </a:tc>
                <a:tc>
                  <a:txBody>
                    <a:bodyPr/>
                    <a:lstStyle/>
                    <a:p>
                      <a:pPr algn="ctr" fontAlgn="ctr"/>
                      <a:r>
                        <a:rPr lang="en-US" sz="3200" b="0" i="0" u="none" strike="noStrike">
                          <a:solidFill>
                            <a:srgbClr val="000000"/>
                          </a:solidFill>
                          <a:effectLst/>
                          <a:latin typeface="Calibri"/>
                        </a:rPr>
                        <a:t>1</a:t>
                      </a:r>
                    </a:p>
                  </a:txBody>
                  <a:tcPr marL="9525" marR="9525" marT="9525" marB="0" anchor="ctr"/>
                </a:tc>
                <a:tc>
                  <a:txBody>
                    <a:bodyPr/>
                    <a:lstStyle/>
                    <a:p>
                      <a:pPr algn="ctr" fontAlgn="ctr"/>
                      <a:r>
                        <a:rPr lang="en-US" sz="3200" b="0" i="0" u="none" strike="noStrike">
                          <a:solidFill>
                            <a:srgbClr val="000000"/>
                          </a:solidFill>
                          <a:effectLst/>
                          <a:latin typeface="Calibri"/>
                        </a:rPr>
                        <a:t>0</a:t>
                      </a:r>
                    </a:p>
                  </a:txBody>
                  <a:tcPr marL="9525" marR="9525" marT="9525" marB="0" anchor="ctr"/>
                </a:tc>
                <a:tc>
                  <a:txBody>
                    <a:bodyPr/>
                    <a:lstStyle/>
                    <a:p>
                      <a:pPr algn="ctr" fontAlgn="ctr"/>
                      <a:r>
                        <a:rPr lang="en-US" sz="3200" b="0" i="0" u="none" strike="noStrike">
                          <a:solidFill>
                            <a:srgbClr val="000000"/>
                          </a:solidFill>
                          <a:effectLst/>
                          <a:latin typeface="Calibri"/>
                        </a:rPr>
                        <a:t>0</a:t>
                      </a:r>
                    </a:p>
                  </a:txBody>
                  <a:tcPr marL="9525" marR="9525" marT="9525" marB="0" anchor="ctr"/>
                </a:tc>
              </a:tr>
              <a:tr h="370840">
                <a:tc>
                  <a:txBody>
                    <a:bodyPr/>
                    <a:lstStyle/>
                    <a:p>
                      <a:pPr algn="l" fontAlgn="ctr"/>
                      <a:r>
                        <a:rPr lang="en-US" sz="3200" b="0" i="0" u="none" strike="noStrike">
                          <a:solidFill>
                            <a:srgbClr val="000000"/>
                          </a:solidFill>
                          <a:effectLst/>
                          <a:latin typeface="Times New Roman"/>
                        </a:rPr>
                        <a:t>more than 20</a:t>
                      </a:r>
                    </a:p>
                  </a:txBody>
                  <a:tcPr marL="9525" marR="9525" marT="9525" marB="0" anchor="ctr"/>
                </a:tc>
                <a:tc>
                  <a:txBody>
                    <a:bodyPr/>
                    <a:lstStyle/>
                    <a:p>
                      <a:pPr algn="ctr" fontAlgn="ctr"/>
                      <a:r>
                        <a:rPr lang="en-US" sz="3200" b="0" i="0" u="none" strike="noStrike">
                          <a:solidFill>
                            <a:srgbClr val="000000"/>
                          </a:solidFill>
                          <a:effectLst/>
                          <a:latin typeface="Times New Roman"/>
                        </a:rPr>
                        <a:t>7</a:t>
                      </a:r>
                    </a:p>
                  </a:txBody>
                  <a:tcPr marL="9525" marR="9525" marT="9525" marB="0" anchor="ctr"/>
                </a:tc>
                <a:tc>
                  <a:txBody>
                    <a:bodyPr/>
                    <a:lstStyle/>
                    <a:p>
                      <a:pPr algn="ctr" fontAlgn="ctr"/>
                      <a:r>
                        <a:rPr lang="en-US" sz="3200" b="0" i="0" u="none" strike="noStrike">
                          <a:solidFill>
                            <a:srgbClr val="000000"/>
                          </a:solidFill>
                          <a:effectLst/>
                          <a:latin typeface="Calibri"/>
                        </a:rPr>
                        <a:t>7</a:t>
                      </a:r>
                    </a:p>
                  </a:txBody>
                  <a:tcPr marL="9525" marR="9525" marT="9525" marB="0" anchor="ctr"/>
                </a:tc>
                <a:tc>
                  <a:txBody>
                    <a:bodyPr/>
                    <a:lstStyle/>
                    <a:p>
                      <a:pPr algn="ctr" fontAlgn="ctr"/>
                      <a:r>
                        <a:rPr lang="en-US" sz="3200" b="0" i="0" u="none" strike="noStrike">
                          <a:solidFill>
                            <a:srgbClr val="000000"/>
                          </a:solidFill>
                          <a:effectLst/>
                          <a:latin typeface="Calibri"/>
                        </a:rPr>
                        <a:t>0</a:t>
                      </a:r>
                    </a:p>
                  </a:txBody>
                  <a:tcPr marL="9525" marR="9525" marT="9525" marB="0" anchor="ctr"/>
                </a:tc>
                <a:tc>
                  <a:txBody>
                    <a:bodyPr/>
                    <a:lstStyle/>
                    <a:p>
                      <a:pPr algn="ctr" fontAlgn="ctr"/>
                      <a:r>
                        <a:rPr lang="en-US" sz="3200" b="0" i="0" u="none" strike="noStrike">
                          <a:solidFill>
                            <a:srgbClr val="000000"/>
                          </a:solidFill>
                          <a:effectLst/>
                          <a:latin typeface="Calibri"/>
                        </a:rPr>
                        <a:t>0</a:t>
                      </a:r>
                    </a:p>
                  </a:txBody>
                  <a:tcPr marL="9525" marR="9525" marT="9525" marB="0" anchor="ctr"/>
                </a:tc>
                <a:tc>
                  <a:txBody>
                    <a:bodyPr/>
                    <a:lstStyle/>
                    <a:p>
                      <a:pPr algn="ctr" fontAlgn="ctr"/>
                      <a:r>
                        <a:rPr lang="en-US" sz="3200" b="0" i="0" u="none" strike="noStrike" dirty="0">
                          <a:solidFill>
                            <a:srgbClr val="000000"/>
                          </a:solidFill>
                          <a:effectLst/>
                          <a:latin typeface="Calibri"/>
                        </a:rPr>
                        <a:t>0</a:t>
                      </a:r>
                    </a:p>
                  </a:txBody>
                  <a:tcPr marL="9525" marR="9525" marT="9525" marB="0" anchor="ctr"/>
                </a:tc>
              </a:tr>
            </a:tbl>
          </a:graphicData>
        </a:graphic>
      </p:graphicFrame>
    </p:spTree>
    <p:extLst>
      <p:ext uri="{BB962C8B-B14F-4D97-AF65-F5344CB8AC3E}">
        <p14:creationId xmlns:p14="http://schemas.microsoft.com/office/powerpoint/2010/main" val="31942707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Teaching Methods</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34093100"/>
              </p:ext>
            </p:extLst>
          </p:nvPr>
        </p:nvGraphicFramePr>
        <p:xfrm>
          <a:off x="304800" y="1219200"/>
          <a:ext cx="8686800" cy="45259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459338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Student’s vision     </a:t>
            </a:r>
          </a:p>
        </p:txBody>
      </p:sp>
      <p:sp>
        <p:nvSpPr>
          <p:cNvPr id="3" name="Content Placeholder 2"/>
          <p:cNvSpPr>
            <a:spLocks noGrp="1"/>
          </p:cNvSpPr>
          <p:nvPr>
            <p:ph idx="1"/>
          </p:nvPr>
        </p:nvSpPr>
        <p:spPr/>
        <p:txBody>
          <a:bodyPr/>
          <a:lstStyle/>
          <a:p>
            <a:r>
              <a:rPr lang="en-US" dirty="0"/>
              <a:t>90% of teachers said most of students  dislike to geometry</a:t>
            </a:r>
          </a:p>
          <a:p>
            <a:r>
              <a:rPr lang="en-US" dirty="0"/>
              <a:t>75% of teachers said most of students don't like to draw </a:t>
            </a:r>
            <a:r>
              <a:rPr lang="en-US" dirty="0" smtClean="0"/>
              <a:t>geometric </a:t>
            </a:r>
            <a:r>
              <a:rPr lang="en-US" dirty="0"/>
              <a:t>figures.</a:t>
            </a:r>
          </a:p>
          <a:p>
            <a:r>
              <a:rPr lang="en-US" dirty="0"/>
              <a:t>54% of teachers said most of students like to learn by doing games, but can't be do in 40 minutes</a:t>
            </a:r>
          </a:p>
        </p:txBody>
      </p:sp>
    </p:spTree>
    <p:extLst>
      <p:ext uri="{BB962C8B-B14F-4D97-AF65-F5344CB8AC3E}">
        <p14:creationId xmlns:p14="http://schemas.microsoft.com/office/powerpoint/2010/main" val="14122937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t>The candidates who have selected question based on geometry have failed to obtain high marks for it. </a:t>
            </a:r>
          </a:p>
          <a:p>
            <a:pPr algn="just"/>
            <a:r>
              <a:rPr lang="en-US" dirty="0" smtClean="0"/>
              <a:t>Geometry </a:t>
            </a:r>
            <a:r>
              <a:rPr lang="en-US" dirty="0"/>
              <a:t>lessons are passed on to students as systematic lectures, opportunities for student cognitive activity have been minimized. </a:t>
            </a:r>
            <a:endParaRPr lang="en-US" dirty="0" smtClean="0"/>
          </a:p>
          <a:p>
            <a:pPr algn="just"/>
            <a:r>
              <a:rPr lang="en-US" dirty="0" smtClean="0"/>
              <a:t>Many students </a:t>
            </a:r>
            <a:r>
              <a:rPr lang="en-US" dirty="0"/>
              <a:t>dislike geometry. </a:t>
            </a:r>
            <a:r>
              <a:rPr lang="en-US" dirty="0" smtClean="0"/>
              <a:t>Because geometry </a:t>
            </a:r>
            <a:r>
              <a:rPr lang="en-US" dirty="0"/>
              <a:t>enhances the logical skills of candidates. Therefore it is important to pay more attention to it.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CTD..</a:t>
            </a:r>
            <a:endParaRPr lang="en-US" dirty="0"/>
          </a:p>
        </p:txBody>
      </p:sp>
      <p:sp>
        <p:nvSpPr>
          <p:cNvPr id="3" name="Content Placeholder 2"/>
          <p:cNvSpPr>
            <a:spLocks noGrp="1"/>
          </p:cNvSpPr>
          <p:nvPr>
            <p:ph idx="1"/>
          </p:nvPr>
        </p:nvSpPr>
        <p:spPr/>
        <p:txBody>
          <a:bodyPr/>
          <a:lstStyle/>
          <a:p>
            <a:r>
              <a:rPr lang="en-US" dirty="0"/>
              <a:t>Only the knowledge and skills were attempted to give at least some of the objectives expected in the Mathematics subject to a limited degree</a:t>
            </a:r>
            <a:r>
              <a:rPr lang="en-US" dirty="0" smtClean="0"/>
              <a:t>.</a:t>
            </a:r>
          </a:p>
          <a:p>
            <a:r>
              <a:rPr lang="en-US" dirty="0" smtClean="0"/>
              <a:t> Most </a:t>
            </a:r>
            <a:r>
              <a:rPr lang="en-US" dirty="0"/>
              <a:t>of the students do not improve in this skill since they skip the questions from that component.</a:t>
            </a:r>
          </a:p>
          <a:p>
            <a:endParaRPr lang="en-US" dirty="0"/>
          </a:p>
        </p:txBody>
      </p:sp>
    </p:spTree>
    <p:extLst>
      <p:ext uri="{BB962C8B-B14F-4D97-AF65-F5344CB8AC3E}">
        <p14:creationId xmlns:p14="http://schemas.microsoft.com/office/powerpoint/2010/main" val="13406951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 of the study</a:t>
            </a:r>
            <a:endParaRPr lang="en-US" dirty="0"/>
          </a:p>
        </p:txBody>
      </p:sp>
      <p:sp>
        <p:nvSpPr>
          <p:cNvPr id="3" name="Content Placeholder 2"/>
          <p:cNvSpPr>
            <a:spLocks noGrp="1"/>
          </p:cNvSpPr>
          <p:nvPr>
            <p:ph idx="1"/>
          </p:nvPr>
        </p:nvSpPr>
        <p:spPr/>
        <p:txBody>
          <a:bodyPr>
            <a:normAutofit/>
          </a:bodyPr>
          <a:lstStyle/>
          <a:p>
            <a:pPr algn="just"/>
            <a:r>
              <a:rPr lang="en-US" dirty="0" smtClean="0"/>
              <a:t>Passing </a:t>
            </a:r>
            <a:r>
              <a:rPr lang="en-US" dirty="0"/>
              <a:t>the G.C.E (OIL) examination is the minimum qualification for higher </a:t>
            </a:r>
            <a:r>
              <a:rPr lang="en-US" dirty="0" smtClean="0"/>
              <a:t>education (for </a:t>
            </a:r>
            <a:r>
              <a:rPr lang="en-US" dirty="0"/>
              <a:t>local examinations) in Sri Lanka. A large number of students give up their </a:t>
            </a:r>
            <a:r>
              <a:rPr lang="en-US" dirty="0" smtClean="0"/>
              <a:t>higher studies </a:t>
            </a:r>
            <a:r>
              <a:rPr lang="en-US" dirty="0"/>
              <a:t>due to incompleteness of the G.C.E (OIL) examination. </a:t>
            </a:r>
            <a:endParaRPr lang="en-US" dirty="0" smtClean="0"/>
          </a:p>
          <a:p>
            <a:pPr algn="just">
              <a:buNone/>
            </a:pPr>
            <a:r>
              <a:rPr lang="en-US" dirty="0" smtClean="0"/>
              <a:t>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Suggestions</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Findings </a:t>
            </a:r>
            <a:r>
              <a:rPr lang="en-US" dirty="0"/>
              <a:t>are useful for those who design curricula as well as for the teachers and parents. </a:t>
            </a:r>
            <a:endParaRPr lang="en-US" dirty="0" smtClean="0"/>
          </a:p>
          <a:p>
            <a:pPr algn="just"/>
            <a:r>
              <a:rPr lang="en-US" dirty="0" smtClean="0"/>
              <a:t>Subject </a:t>
            </a:r>
            <a:r>
              <a:rPr lang="en-US" dirty="0"/>
              <a:t>content such as Geometry which is considered difficult should be first introduced using simple numerical exercises involving figures and gradually developed towards abstract concepts. The teacher should use different techniques and strategies in this effort.</a:t>
            </a:r>
          </a:p>
          <a:p>
            <a:pPr algn="just"/>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62500" lnSpcReduction="20000"/>
          </a:bodyPr>
          <a:lstStyle/>
          <a:p>
            <a:r>
              <a:rPr lang="en-US" dirty="0"/>
              <a:t>Department of Examination Sri Lanka (2007), Examination result 2011-2015</a:t>
            </a:r>
          </a:p>
          <a:p>
            <a:r>
              <a:rPr lang="en-US" dirty="0"/>
              <a:t>Ministry of the Education Sri Lanka (2015), School Census – 2014 Preliminary Report.</a:t>
            </a:r>
          </a:p>
          <a:p>
            <a:r>
              <a:rPr lang="en-US" dirty="0"/>
              <a:t>Montgomery D.C, 2001 Design and Analysis of Experiments, 5th Edition, John Wiley, New York</a:t>
            </a:r>
          </a:p>
          <a:p>
            <a:r>
              <a:rPr lang="en-US" dirty="0" err="1"/>
              <a:t>Ruberu</a:t>
            </a:r>
            <a:r>
              <a:rPr lang="en-US" dirty="0"/>
              <a:t> J. (1980), A critical evaluation of junior Secondary Mathematics curriculum of ministry of </a:t>
            </a:r>
            <a:r>
              <a:rPr lang="en-US" dirty="0" err="1"/>
              <a:t>eduction</a:t>
            </a:r>
            <a:r>
              <a:rPr lang="en-US" dirty="0"/>
              <a:t> Sri Lanka, unpublished dissertation, </a:t>
            </a:r>
            <a:r>
              <a:rPr lang="en-US" dirty="0" err="1"/>
              <a:t>Mphill</a:t>
            </a:r>
            <a:r>
              <a:rPr lang="en-US" dirty="0"/>
              <a:t> University of Colombo</a:t>
            </a:r>
          </a:p>
          <a:p>
            <a:r>
              <a:rPr lang="en-US" dirty="0" err="1"/>
              <a:t>Hasler</a:t>
            </a:r>
            <a:r>
              <a:rPr lang="en-US" dirty="0"/>
              <a:t>, W. (1973), Are we off the track in teaching mathematical concept, Cambridge, university press</a:t>
            </a:r>
          </a:p>
          <a:p>
            <a:r>
              <a:rPr lang="en-US" dirty="0" err="1"/>
              <a:t>Skemp</a:t>
            </a:r>
            <a:r>
              <a:rPr lang="en-US" dirty="0"/>
              <a:t>" R.R. (1989), Mathematics in primary </a:t>
            </a:r>
            <a:r>
              <a:rPr lang="en-US" dirty="0" err="1"/>
              <a:t>schoo</a:t>
            </a:r>
            <a:r>
              <a:rPr lang="en-US" dirty="0"/>
              <a:t>, London </a:t>
            </a:r>
            <a:r>
              <a:rPr lang="en-US" dirty="0" err="1"/>
              <a:t>Routledge</a:t>
            </a:r>
            <a:endParaRPr lang="en-US" dirty="0"/>
          </a:p>
          <a:p>
            <a:r>
              <a:rPr lang="en-US" dirty="0"/>
              <a:t> </a:t>
            </a:r>
          </a:p>
          <a:p>
            <a:r>
              <a:rPr lang="en-US" dirty="0"/>
              <a:t>Eigen, L.D. , Kaplan, J.D. , </a:t>
            </a:r>
            <a:r>
              <a:rPr lang="en-US" dirty="0" err="1"/>
              <a:t>Krouse</a:t>
            </a:r>
            <a:r>
              <a:rPr lang="en-US" dirty="0"/>
              <a:t>, H.M. , Rosenfeld, Z. (1966), Advanced in mathematics geometry, U.S.A.: Science </a:t>
            </a:r>
            <a:r>
              <a:rPr lang="en-US" dirty="0" err="1"/>
              <a:t>reaserch</a:t>
            </a:r>
            <a:r>
              <a:rPr lang="en-US" dirty="0"/>
              <a:t> association Inc.</a:t>
            </a:r>
          </a:p>
          <a:p>
            <a:r>
              <a:rPr lang="en-US" dirty="0"/>
              <a:t> </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pPr>
              <a:buNone/>
            </a:pPr>
            <a:r>
              <a:rPr lang="en-US" dirty="0" smtClean="0"/>
              <a:t>                            </a:t>
            </a:r>
            <a:r>
              <a:rPr lang="en-US" sz="6000" b="1" dirty="0" smtClean="0"/>
              <a:t>Thank you</a:t>
            </a:r>
            <a:endParaRPr lang="en-US" sz="60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Ctd</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n-US" dirty="0" smtClean="0"/>
              <a:t>Most </a:t>
            </a:r>
            <a:r>
              <a:rPr lang="en-US" dirty="0"/>
              <a:t>of the candidates ‘fail’ the G.C.E (O/L) examination due to their failure in Mathematics</a:t>
            </a:r>
            <a:r>
              <a:rPr lang="en-US" dirty="0" smtClean="0"/>
              <a:t>.</a:t>
            </a:r>
          </a:p>
          <a:p>
            <a:pPr marL="0" indent="0" algn="just">
              <a:buNone/>
            </a:pPr>
            <a:endParaRPr lang="en-US" dirty="0"/>
          </a:p>
          <a:p>
            <a:pPr marL="0" indent="0" algn="just">
              <a:buNone/>
            </a:pPr>
            <a:r>
              <a:rPr lang="en-US" dirty="0" smtClean="0"/>
              <a:t>Themes: Algebra</a:t>
            </a:r>
          </a:p>
          <a:p>
            <a:pPr marL="1482725" indent="0" algn="just">
              <a:buNone/>
            </a:pPr>
            <a:r>
              <a:rPr lang="en-US" dirty="0" smtClean="0"/>
              <a:t>Geometry</a:t>
            </a:r>
          </a:p>
          <a:p>
            <a:pPr marL="1482725" indent="0" algn="just">
              <a:buNone/>
            </a:pPr>
            <a:r>
              <a:rPr lang="en-US" dirty="0" smtClean="0"/>
              <a:t>Measurement</a:t>
            </a:r>
          </a:p>
          <a:p>
            <a:pPr marL="1482725" indent="0" algn="just">
              <a:buNone/>
            </a:pPr>
            <a:r>
              <a:rPr lang="en-US" dirty="0" smtClean="0"/>
              <a:t>Numbers</a:t>
            </a:r>
          </a:p>
          <a:p>
            <a:pPr marL="1482725" indent="0" algn="just">
              <a:buNone/>
            </a:pPr>
            <a:r>
              <a:rPr lang="en-US" dirty="0" smtClean="0"/>
              <a:t>Statistics</a:t>
            </a:r>
          </a:p>
          <a:p>
            <a:pPr marL="1482725" indent="0" algn="just">
              <a:buNone/>
            </a:pPr>
            <a:r>
              <a:rPr lang="en-US" dirty="0" smtClean="0"/>
              <a:t>Sets and Probability</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the study</a:t>
            </a:r>
            <a:endParaRPr lang="en-US" dirty="0"/>
          </a:p>
        </p:txBody>
      </p:sp>
      <p:sp>
        <p:nvSpPr>
          <p:cNvPr id="3" name="Content Placeholder 2"/>
          <p:cNvSpPr>
            <a:spLocks noGrp="1"/>
          </p:cNvSpPr>
          <p:nvPr>
            <p:ph idx="1"/>
          </p:nvPr>
        </p:nvSpPr>
        <p:spPr/>
        <p:txBody>
          <a:bodyPr/>
          <a:lstStyle/>
          <a:p>
            <a:pPr algn="just"/>
            <a:r>
              <a:rPr lang="en-US" sz="3600" dirty="0" smtClean="0"/>
              <a:t>To </a:t>
            </a:r>
            <a:r>
              <a:rPr lang="en-US" sz="3600" dirty="0"/>
              <a:t>investigate the perception on geometry among teachers and students.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extLst>
              <p:ext uri="{D42A27DB-BD31-4B8C-83A1-F6EECF244321}">
                <p14:modId xmlns:p14="http://schemas.microsoft.com/office/powerpoint/2010/main" val="1374397018"/>
              </p:ext>
            </p:extLst>
          </p:nvPr>
        </p:nvGraphicFramePr>
        <p:xfrm>
          <a:off x="0" y="0"/>
          <a:ext cx="11553825" cy="8277225"/>
        </p:xfrm>
        <a:graphic>
          <a:graphicData uri="http://schemas.openxmlformats.org/presentationml/2006/ole">
            <mc:AlternateContent xmlns:mc="http://schemas.openxmlformats.org/markup-compatibility/2006">
              <mc:Choice xmlns:v="urn:schemas-microsoft-com:vml" Requires="v">
                <p:oleObj spid="_x0000_s1045" name="Worksheet" r:id="rId5" imgW="11553814" imgH="8277275" progId="Excel.Sheet.12">
                  <p:embed/>
                </p:oleObj>
              </mc:Choice>
              <mc:Fallback>
                <p:oleObj name="Worksheet" r:id="rId5" imgW="11553814" imgH="8277275" progId="Excel.Sheet.12">
                  <p:embed/>
                  <p:pic>
                    <p:nvPicPr>
                      <p:cNvPr id="0" name=""/>
                      <p:cNvPicPr/>
                      <p:nvPr/>
                    </p:nvPicPr>
                    <p:blipFill>
                      <a:blip r:embed="rId6"/>
                      <a:stretch>
                        <a:fillRect/>
                      </a:stretch>
                    </p:blipFill>
                    <p:spPr>
                      <a:xfrm>
                        <a:off x="0" y="0"/>
                        <a:ext cx="11553825" cy="8277225"/>
                      </a:xfrm>
                      <a:prstGeom prst="rect">
                        <a:avLst/>
                      </a:prstGeom>
                    </p:spPr>
                  </p:pic>
                </p:oleObj>
              </mc:Fallback>
            </mc:AlternateContent>
          </a:graphicData>
        </a:graphic>
      </p:graphicFrame>
    </p:spTree>
    <p:extLst>
      <p:ext uri="{BB962C8B-B14F-4D97-AF65-F5344CB8AC3E}">
        <p14:creationId xmlns:p14="http://schemas.microsoft.com/office/powerpoint/2010/main" val="28462743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objectives</a:t>
            </a:r>
            <a:endParaRPr lang="en-US" dirty="0"/>
          </a:p>
        </p:txBody>
      </p:sp>
      <p:sp>
        <p:nvSpPr>
          <p:cNvPr id="3" name="Content Placeholder 2"/>
          <p:cNvSpPr>
            <a:spLocks noGrp="1"/>
          </p:cNvSpPr>
          <p:nvPr>
            <p:ph idx="1"/>
          </p:nvPr>
        </p:nvSpPr>
        <p:spPr/>
        <p:txBody>
          <a:bodyPr>
            <a:normAutofit lnSpcReduction="10000"/>
          </a:bodyPr>
          <a:lstStyle/>
          <a:p>
            <a:pPr algn="just">
              <a:lnSpc>
                <a:spcPct val="150000"/>
              </a:lnSpc>
            </a:pPr>
            <a:r>
              <a:rPr lang="en-US" dirty="0" smtClean="0"/>
              <a:t>Investigate </a:t>
            </a:r>
            <a:r>
              <a:rPr lang="en-US" dirty="0"/>
              <a:t>the strategies and techniques which are used in teaching geometry. </a:t>
            </a:r>
          </a:p>
          <a:p>
            <a:pPr algn="just">
              <a:lnSpc>
                <a:spcPct val="150000"/>
              </a:lnSpc>
            </a:pPr>
            <a:r>
              <a:rPr lang="en-US" dirty="0" smtClean="0"/>
              <a:t>Investigate </a:t>
            </a:r>
            <a:r>
              <a:rPr lang="en-US" dirty="0"/>
              <a:t>the student performances on geometry, in past G.C.E (O/L) examinations. </a:t>
            </a:r>
          </a:p>
          <a:p>
            <a:pPr algn="just">
              <a:lnSpc>
                <a:spcPct val="150000"/>
              </a:lnSpc>
            </a:pPr>
            <a:r>
              <a:rPr lang="en-US" dirty="0" smtClean="0"/>
              <a:t> </a:t>
            </a:r>
            <a:r>
              <a:rPr lang="en-US" dirty="0"/>
              <a:t>Investigate the perception and perspective on geometry among students.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Design</a:t>
            </a:r>
            <a:endParaRPr lang="en-US" dirty="0"/>
          </a:p>
        </p:txBody>
      </p:sp>
      <p:sp>
        <p:nvSpPr>
          <p:cNvPr id="3" name="Content Placeholder 2"/>
          <p:cNvSpPr>
            <a:spLocks noGrp="1"/>
          </p:cNvSpPr>
          <p:nvPr>
            <p:ph idx="1"/>
          </p:nvPr>
        </p:nvSpPr>
        <p:spPr/>
        <p:txBody>
          <a:bodyPr>
            <a:normAutofit fontScale="85000" lnSpcReduction="10000"/>
          </a:bodyPr>
          <a:lstStyle/>
          <a:p>
            <a:pPr algn="just">
              <a:buNone/>
            </a:pPr>
            <a:r>
              <a:rPr lang="en-US" b="1" dirty="0" smtClean="0"/>
              <a:t>Study method-  </a:t>
            </a:r>
            <a:r>
              <a:rPr lang="en-US" dirty="0" smtClean="0"/>
              <a:t>a </a:t>
            </a:r>
            <a:r>
              <a:rPr lang="en-US" dirty="0"/>
              <a:t>mixed method </a:t>
            </a:r>
            <a:endParaRPr lang="en-US" dirty="0" smtClean="0"/>
          </a:p>
          <a:p>
            <a:pPr algn="just">
              <a:buNone/>
            </a:pPr>
            <a:r>
              <a:rPr lang="en-US" b="1" dirty="0" smtClean="0"/>
              <a:t>Sample-</a:t>
            </a:r>
            <a:r>
              <a:rPr lang="en-US" dirty="0" smtClean="0"/>
              <a:t> </a:t>
            </a:r>
          </a:p>
          <a:p>
            <a:pPr algn="just">
              <a:buNone/>
            </a:pPr>
            <a:r>
              <a:rPr lang="en-US" dirty="0"/>
              <a:t>	</a:t>
            </a:r>
            <a:r>
              <a:rPr lang="en-US" dirty="0" smtClean="0"/>
              <a:t>A </a:t>
            </a:r>
            <a:r>
              <a:rPr lang="en-US" dirty="0"/>
              <a:t>purposive sample consisted of </a:t>
            </a:r>
            <a:r>
              <a:rPr lang="en-US" dirty="0" smtClean="0"/>
              <a:t>14 Sinhala medium  </a:t>
            </a:r>
            <a:r>
              <a:rPr lang="en-US" dirty="0"/>
              <a:t>schools with 70 students and 28 </a:t>
            </a:r>
            <a:r>
              <a:rPr lang="en-US" dirty="0" smtClean="0"/>
              <a:t>teachers </a:t>
            </a:r>
            <a:r>
              <a:rPr lang="en-US" dirty="0"/>
              <a:t>from the Sri </a:t>
            </a:r>
            <a:r>
              <a:rPr lang="en-US" dirty="0" smtClean="0"/>
              <a:t>Jayewardenepura </a:t>
            </a:r>
            <a:r>
              <a:rPr lang="en-US" dirty="0"/>
              <a:t>Educational Zone. </a:t>
            </a:r>
            <a:endParaRPr lang="en-US" dirty="0" smtClean="0"/>
          </a:p>
          <a:p>
            <a:pPr algn="just">
              <a:buNone/>
            </a:pPr>
            <a:r>
              <a:rPr lang="en-US" b="1" dirty="0" smtClean="0"/>
              <a:t>Data gathering instruments</a:t>
            </a:r>
          </a:p>
          <a:p>
            <a:pPr algn="just">
              <a:buNone/>
            </a:pPr>
            <a:r>
              <a:rPr lang="en-US" dirty="0" smtClean="0"/>
              <a:t>	Review of documentaries</a:t>
            </a:r>
          </a:p>
          <a:p>
            <a:pPr algn="just">
              <a:buNone/>
            </a:pPr>
            <a:r>
              <a:rPr lang="en-US" dirty="0" smtClean="0"/>
              <a:t>	</a:t>
            </a:r>
            <a:r>
              <a:rPr lang="en-US" dirty="0"/>
              <a:t>questionnaires, </a:t>
            </a:r>
            <a:endParaRPr lang="en-US" dirty="0" smtClean="0"/>
          </a:p>
          <a:p>
            <a:pPr algn="just">
              <a:buNone/>
            </a:pPr>
            <a:r>
              <a:rPr lang="en-US" dirty="0" smtClean="0"/>
              <a:t>   diagnostic tests</a:t>
            </a:r>
          </a:p>
          <a:p>
            <a:pPr algn="just">
              <a:buNone/>
            </a:pPr>
            <a:r>
              <a:rPr lang="en-US" b="1" dirty="0" smtClean="0"/>
              <a:t>Analysis</a:t>
            </a:r>
            <a:r>
              <a:rPr lang="en-US" dirty="0" smtClean="0"/>
              <a:t>-quantitative </a:t>
            </a:r>
            <a:r>
              <a:rPr lang="en-US" dirty="0"/>
              <a:t>measures (</a:t>
            </a:r>
            <a:r>
              <a:rPr lang="en-US" dirty="0" smtClean="0"/>
              <a:t>frequencies)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normAutofit/>
          </a:bodyPr>
          <a:lstStyle/>
          <a:p>
            <a:pPr algn="just"/>
            <a:r>
              <a:rPr lang="en-US" dirty="0" smtClean="0"/>
              <a:t>Evaluation Report 2015</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603944166"/>
              </p:ext>
            </p:extLst>
          </p:nvPr>
        </p:nvGraphicFramePr>
        <p:xfrm>
          <a:off x="990600" y="2514600"/>
          <a:ext cx="6096000" cy="393192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sz="2400" dirty="0" smtClean="0">
                          <a:solidFill>
                            <a:schemeClr val="tx1"/>
                          </a:solidFill>
                        </a:rPr>
                        <a:t>Question Number</a:t>
                      </a:r>
                      <a:endParaRPr lang="en-US" sz="2400" dirty="0">
                        <a:solidFill>
                          <a:schemeClr val="tx1"/>
                        </a:solidFill>
                      </a:endParaRPr>
                    </a:p>
                  </a:txBody>
                  <a:tcPr/>
                </a:tc>
                <a:tc>
                  <a:txBody>
                    <a:bodyPr/>
                    <a:lstStyle/>
                    <a:p>
                      <a:pPr marL="0" algn="l" rtl="0" eaLnBrk="1" latinLnBrk="0" hangingPunct="1"/>
                      <a:r>
                        <a:rPr kumimoji="0" lang="en-US" sz="2400" b="1" kern="1200" dirty="0" smtClean="0">
                          <a:solidFill>
                            <a:schemeClr val="tx1"/>
                          </a:solidFill>
                          <a:latin typeface="+mn-lt"/>
                          <a:ea typeface="+mn-ea"/>
                          <a:cs typeface="+mn-cs"/>
                        </a:rPr>
                        <a:t>Facility Index (%)</a:t>
                      </a:r>
                      <a:endParaRPr kumimoji="0" lang="en-US" sz="2400" b="1" kern="1200" dirty="0">
                        <a:solidFill>
                          <a:schemeClr val="tx1"/>
                        </a:solidFill>
                        <a:latin typeface="+mn-lt"/>
                        <a:ea typeface="+mn-ea"/>
                        <a:cs typeface="+mn-cs"/>
                      </a:endParaRPr>
                    </a:p>
                  </a:txBody>
                  <a:tcPr/>
                </a:tc>
              </a:tr>
              <a:tr h="370840">
                <a:tc>
                  <a:txBody>
                    <a:bodyPr/>
                    <a:lstStyle/>
                    <a:p>
                      <a:pPr algn="ctr"/>
                      <a:r>
                        <a:rPr lang="en-US" sz="3200" dirty="0" smtClean="0"/>
                        <a:t>10</a:t>
                      </a:r>
                      <a:endParaRPr lang="en-US" sz="3200" dirty="0"/>
                    </a:p>
                  </a:txBody>
                  <a:tcPr/>
                </a:tc>
                <a:tc>
                  <a:txBody>
                    <a:bodyPr/>
                    <a:lstStyle/>
                    <a:p>
                      <a:pPr algn="ctr"/>
                      <a:r>
                        <a:rPr lang="en-US" sz="3200" dirty="0" smtClean="0"/>
                        <a:t>81</a:t>
                      </a:r>
                      <a:endParaRPr lang="en-US" sz="3200" dirty="0"/>
                    </a:p>
                  </a:txBody>
                  <a:tcPr/>
                </a:tc>
              </a:tr>
              <a:tr h="370840">
                <a:tc>
                  <a:txBody>
                    <a:bodyPr/>
                    <a:lstStyle/>
                    <a:p>
                      <a:pPr algn="ctr"/>
                      <a:r>
                        <a:rPr lang="en-US" sz="3200" dirty="0" smtClean="0"/>
                        <a:t>20</a:t>
                      </a:r>
                    </a:p>
                  </a:txBody>
                  <a:tcPr/>
                </a:tc>
                <a:tc>
                  <a:txBody>
                    <a:bodyPr/>
                    <a:lstStyle/>
                    <a:p>
                      <a:pPr algn="ctr"/>
                      <a:r>
                        <a:rPr lang="en-US" sz="3200" dirty="0" smtClean="0"/>
                        <a:t>51</a:t>
                      </a:r>
                      <a:endParaRPr lang="en-US" sz="3200" dirty="0"/>
                    </a:p>
                  </a:txBody>
                  <a:tcPr/>
                </a:tc>
              </a:tr>
              <a:tr h="370840">
                <a:tc>
                  <a:txBody>
                    <a:bodyPr/>
                    <a:lstStyle/>
                    <a:p>
                      <a:pPr algn="ctr"/>
                      <a:r>
                        <a:rPr lang="en-US" sz="3200" dirty="0" smtClean="0"/>
                        <a:t>23</a:t>
                      </a:r>
                      <a:endParaRPr lang="en-US" sz="3200" dirty="0"/>
                    </a:p>
                  </a:txBody>
                  <a:tcPr/>
                </a:tc>
                <a:tc>
                  <a:txBody>
                    <a:bodyPr/>
                    <a:lstStyle/>
                    <a:p>
                      <a:pPr algn="ctr"/>
                      <a:r>
                        <a:rPr lang="en-US" sz="3200" dirty="0" smtClean="0"/>
                        <a:t>25</a:t>
                      </a:r>
                      <a:endParaRPr lang="en-US" sz="3200" dirty="0"/>
                    </a:p>
                  </a:txBody>
                  <a:tcPr/>
                </a:tc>
              </a:tr>
              <a:tr h="370840">
                <a:tc>
                  <a:txBody>
                    <a:bodyPr/>
                    <a:lstStyle/>
                    <a:p>
                      <a:pPr algn="ctr"/>
                      <a:r>
                        <a:rPr lang="en-US" sz="3200" dirty="0" smtClean="0"/>
                        <a:t>27</a:t>
                      </a:r>
                      <a:endParaRPr lang="en-US" sz="3200" dirty="0"/>
                    </a:p>
                  </a:txBody>
                  <a:tcPr/>
                </a:tc>
                <a:tc>
                  <a:txBody>
                    <a:bodyPr/>
                    <a:lstStyle/>
                    <a:p>
                      <a:pPr algn="ctr"/>
                      <a:r>
                        <a:rPr lang="en-US" sz="3200" dirty="0" smtClean="0"/>
                        <a:t>22</a:t>
                      </a:r>
                      <a:endParaRPr lang="en-US" sz="3200" dirty="0"/>
                    </a:p>
                  </a:txBody>
                  <a:tcPr/>
                </a:tc>
              </a:tr>
              <a:tr h="370840">
                <a:tc>
                  <a:txBody>
                    <a:bodyPr/>
                    <a:lstStyle/>
                    <a:p>
                      <a:pPr algn="ctr"/>
                      <a:r>
                        <a:rPr lang="en-US" sz="3200" dirty="0" smtClean="0"/>
                        <a:t>29</a:t>
                      </a:r>
                      <a:endParaRPr lang="en-US" sz="3200" dirty="0"/>
                    </a:p>
                  </a:txBody>
                  <a:tcPr/>
                </a:tc>
                <a:tc>
                  <a:txBody>
                    <a:bodyPr/>
                    <a:lstStyle/>
                    <a:p>
                      <a:pPr algn="ctr"/>
                      <a:r>
                        <a:rPr lang="en-US" sz="3200" dirty="0" smtClean="0"/>
                        <a:t>32</a:t>
                      </a:r>
                      <a:endParaRPr lang="en-US" sz="3200" dirty="0"/>
                    </a:p>
                  </a:txBody>
                  <a:tcPr/>
                </a:tc>
              </a:tr>
              <a:tr h="370840">
                <a:tc>
                  <a:txBody>
                    <a:bodyPr/>
                    <a:lstStyle/>
                    <a:p>
                      <a:pPr algn="ctr"/>
                      <a:r>
                        <a:rPr lang="en-US" sz="3200" dirty="0" smtClean="0"/>
                        <a:t>30</a:t>
                      </a:r>
                      <a:endParaRPr lang="en-US" sz="3200" dirty="0"/>
                    </a:p>
                  </a:txBody>
                  <a:tcPr/>
                </a:tc>
                <a:tc>
                  <a:txBody>
                    <a:bodyPr/>
                    <a:lstStyle/>
                    <a:p>
                      <a:pPr algn="ctr"/>
                      <a:r>
                        <a:rPr lang="en-US" sz="3200" dirty="0" smtClean="0"/>
                        <a:t>26</a:t>
                      </a:r>
                      <a:endParaRPr lang="en-US" sz="3200"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Ctd</a:t>
            </a:r>
            <a:r>
              <a:rPr lang="en-US" dirty="0" smtClean="0"/>
              <a:t>..</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39258462"/>
              </p:ext>
            </p:extLst>
          </p:nvPr>
        </p:nvGraphicFramePr>
        <p:xfrm>
          <a:off x="152400" y="1471701"/>
          <a:ext cx="8991600" cy="5386299"/>
        </p:xfrm>
        <a:graphic>
          <a:graphicData uri="http://schemas.openxmlformats.org/drawingml/2006/table">
            <a:tbl>
              <a:tblPr firstRow="1" bandRow="1">
                <a:tableStyleId>{5C22544A-7EE6-4342-B048-85BDC9FD1C3A}</a:tableStyleId>
              </a:tblPr>
              <a:tblGrid>
                <a:gridCol w="1564172"/>
                <a:gridCol w="1477274"/>
                <a:gridCol w="5950154"/>
              </a:tblGrid>
              <a:tr h="969114">
                <a:tc>
                  <a:txBody>
                    <a:bodyPr/>
                    <a:lstStyle/>
                    <a:p>
                      <a:r>
                        <a:rPr lang="en-US" sz="2400" dirty="0" smtClean="0">
                          <a:solidFill>
                            <a:schemeClr val="tx1"/>
                          </a:solidFill>
                        </a:rPr>
                        <a:t>Question Number</a:t>
                      </a:r>
                      <a:endParaRPr lang="en-US" sz="2400" dirty="0">
                        <a:solidFill>
                          <a:schemeClr val="tx1"/>
                        </a:solidFill>
                      </a:endParaRPr>
                    </a:p>
                  </a:txBody>
                  <a:tcPr/>
                </a:tc>
                <a:tc>
                  <a:txBody>
                    <a:bodyPr/>
                    <a:lstStyle/>
                    <a:p>
                      <a:pPr marL="0" algn="l" rtl="0" eaLnBrk="1" latinLnBrk="0" hangingPunct="1"/>
                      <a:r>
                        <a:rPr kumimoji="0" lang="en-US" sz="2400" b="1" kern="1200" dirty="0" smtClean="0">
                          <a:solidFill>
                            <a:schemeClr val="tx1"/>
                          </a:solidFill>
                          <a:latin typeface="+mn-lt"/>
                          <a:ea typeface="+mn-ea"/>
                          <a:cs typeface="+mn-cs"/>
                        </a:rPr>
                        <a:t>Facility Index (%)</a:t>
                      </a:r>
                      <a:endParaRPr kumimoji="0" lang="en-US" sz="2400" b="1" kern="1200" dirty="0">
                        <a:solidFill>
                          <a:schemeClr val="tx1"/>
                        </a:solidFill>
                        <a:latin typeface="+mn-lt"/>
                        <a:ea typeface="+mn-ea"/>
                        <a:cs typeface="+mn-cs"/>
                      </a:endParaRPr>
                    </a:p>
                  </a:txBody>
                  <a:tcPr/>
                </a:tc>
                <a:tc>
                  <a:txBody>
                    <a:bodyPr/>
                    <a:lstStyle/>
                    <a:p>
                      <a:pPr marL="0" algn="l" rtl="0" eaLnBrk="1" latinLnBrk="0" hangingPunct="1"/>
                      <a:r>
                        <a:rPr kumimoji="0" lang="en-US" sz="2400" b="1" kern="1200" dirty="0" smtClean="0">
                          <a:solidFill>
                            <a:schemeClr val="tx1"/>
                          </a:solidFill>
                          <a:latin typeface="+mn-lt"/>
                          <a:ea typeface="+mn-ea"/>
                          <a:cs typeface="+mn-cs"/>
                        </a:rPr>
                        <a:t>Content</a:t>
                      </a:r>
                      <a:endParaRPr kumimoji="0" lang="en-US" sz="2400" b="1" kern="1200" dirty="0">
                        <a:solidFill>
                          <a:schemeClr val="tx1"/>
                        </a:solidFill>
                        <a:latin typeface="+mn-lt"/>
                        <a:ea typeface="+mn-ea"/>
                        <a:cs typeface="+mn-cs"/>
                      </a:endParaRPr>
                    </a:p>
                  </a:txBody>
                  <a:tcPr/>
                </a:tc>
              </a:tr>
              <a:tr h="1256259">
                <a:tc>
                  <a:txBody>
                    <a:bodyPr/>
                    <a:lstStyle/>
                    <a:p>
                      <a:pPr algn="ctr"/>
                      <a:r>
                        <a:rPr lang="en-US" sz="3200" dirty="0" smtClean="0"/>
                        <a:t>23</a:t>
                      </a:r>
                      <a:endParaRPr lang="en-US" sz="3200" dirty="0"/>
                    </a:p>
                  </a:txBody>
                  <a:tcPr/>
                </a:tc>
                <a:tc>
                  <a:txBody>
                    <a:bodyPr/>
                    <a:lstStyle/>
                    <a:p>
                      <a:pPr algn="ctr"/>
                      <a:r>
                        <a:rPr lang="en-US" sz="3200" dirty="0" smtClean="0"/>
                        <a:t>25</a:t>
                      </a:r>
                      <a:endParaRPr lang="en-US" sz="3200" dirty="0"/>
                    </a:p>
                  </a:txBody>
                  <a:tcPr/>
                </a:tc>
                <a:tc>
                  <a:txBody>
                    <a:bodyPr/>
                    <a:lstStyle/>
                    <a:p>
                      <a:pPr algn="l"/>
                      <a:r>
                        <a:rPr lang="en-US" sz="3200" dirty="0" smtClean="0"/>
                        <a:t>Equiangular Triangles </a:t>
                      </a:r>
                      <a:endParaRPr lang="en-US" sz="3200" dirty="0"/>
                    </a:p>
                  </a:txBody>
                  <a:tcPr/>
                </a:tc>
              </a:tr>
              <a:tr h="681969">
                <a:tc>
                  <a:txBody>
                    <a:bodyPr/>
                    <a:lstStyle/>
                    <a:p>
                      <a:pPr algn="ctr"/>
                      <a:r>
                        <a:rPr lang="en-US" sz="3200" dirty="0" smtClean="0"/>
                        <a:t>27</a:t>
                      </a:r>
                      <a:endParaRPr lang="en-US" sz="3200" dirty="0"/>
                    </a:p>
                  </a:txBody>
                  <a:tcPr/>
                </a:tc>
                <a:tc>
                  <a:txBody>
                    <a:bodyPr/>
                    <a:lstStyle/>
                    <a:p>
                      <a:pPr algn="ctr"/>
                      <a:r>
                        <a:rPr lang="en-US" sz="3200" dirty="0" smtClean="0"/>
                        <a:t>22</a:t>
                      </a:r>
                      <a:endParaRPr lang="en-US" sz="3200" dirty="0"/>
                    </a:p>
                  </a:txBody>
                  <a:tcPr/>
                </a:tc>
                <a:tc>
                  <a:txBody>
                    <a:bodyPr/>
                    <a:lstStyle/>
                    <a:p>
                      <a:pPr algn="l"/>
                      <a:r>
                        <a:rPr lang="en-US" sz="3200" dirty="0" smtClean="0"/>
                        <a:t>Tangents </a:t>
                      </a:r>
                      <a:endParaRPr lang="en-US" sz="3200" dirty="0"/>
                    </a:p>
                  </a:txBody>
                  <a:tcPr/>
                </a:tc>
              </a:tr>
              <a:tr h="1222698">
                <a:tc>
                  <a:txBody>
                    <a:bodyPr/>
                    <a:lstStyle/>
                    <a:p>
                      <a:pPr algn="ctr"/>
                      <a:r>
                        <a:rPr lang="en-US" sz="3200" dirty="0" smtClean="0"/>
                        <a:t>29</a:t>
                      </a:r>
                      <a:endParaRPr lang="en-US" sz="3200" dirty="0"/>
                    </a:p>
                  </a:txBody>
                  <a:tcPr/>
                </a:tc>
                <a:tc>
                  <a:txBody>
                    <a:bodyPr/>
                    <a:lstStyle/>
                    <a:p>
                      <a:pPr algn="ctr"/>
                      <a:r>
                        <a:rPr lang="en-US" sz="3200" dirty="0" smtClean="0"/>
                        <a:t>32</a:t>
                      </a:r>
                      <a:endParaRPr lang="en-US" sz="3200" dirty="0"/>
                    </a:p>
                  </a:txBody>
                  <a:tcPr/>
                </a:tc>
                <a:tc>
                  <a:txBody>
                    <a:bodyPr/>
                    <a:lstStyle/>
                    <a:p>
                      <a:pPr algn="l"/>
                      <a:r>
                        <a:rPr lang="en-US" sz="3200" dirty="0" smtClean="0"/>
                        <a:t>Areas of Plane Figures between Parallel Lines </a:t>
                      </a:r>
                      <a:endParaRPr lang="en-US" sz="3200" dirty="0"/>
                    </a:p>
                  </a:txBody>
                  <a:tcPr/>
                </a:tc>
              </a:tr>
              <a:tr h="1256259">
                <a:tc>
                  <a:txBody>
                    <a:bodyPr/>
                    <a:lstStyle/>
                    <a:p>
                      <a:pPr algn="ctr"/>
                      <a:r>
                        <a:rPr lang="en-US" sz="3200" dirty="0" smtClean="0"/>
                        <a:t>30</a:t>
                      </a:r>
                      <a:endParaRPr lang="en-US" sz="3200" dirty="0"/>
                    </a:p>
                  </a:txBody>
                  <a:tcPr/>
                </a:tc>
                <a:tc>
                  <a:txBody>
                    <a:bodyPr/>
                    <a:lstStyle/>
                    <a:p>
                      <a:pPr algn="ctr"/>
                      <a:r>
                        <a:rPr lang="en-US" sz="3200" dirty="0" smtClean="0"/>
                        <a:t>26</a:t>
                      </a:r>
                      <a:endParaRPr lang="en-US" sz="3200" dirty="0"/>
                    </a:p>
                  </a:txBody>
                  <a:tcPr/>
                </a:tc>
                <a:tc>
                  <a:txBody>
                    <a:bodyPr/>
                    <a:lstStyle/>
                    <a:p>
                      <a:pPr algn="l"/>
                      <a:r>
                        <a:rPr lang="en-US" sz="3200" dirty="0" smtClean="0"/>
                        <a:t>Geometrical Loci</a:t>
                      </a:r>
                      <a:endParaRPr lang="en-US" sz="3200" dirty="0"/>
                    </a:p>
                  </a:txBody>
                  <a:tcPr/>
                </a:tc>
              </a:tr>
            </a:tbl>
          </a:graphicData>
        </a:graphic>
      </p:graphicFrame>
    </p:spTree>
    <p:extLst>
      <p:ext uri="{BB962C8B-B14F-4D97-AF65-F5344CB8AC3E}">
        <p14:creationId xmlns:p14="http://schemas.microsoft.com/office/powerpoint/2010/main" val="27614464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856</TotalTime>
  <Words>771</Words>
  <Application>Microsoft Office PowerPoint</Application>
  <PresentationFormat>On-screen Show (4:3)</PresentationFormat>
  <Paragraphs>210</Paragraphs>
  <Slides>22</Slides>
  <Notes>7</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3" baseType="lpstr">
      <vt:lpstr>Arial</vt:lpstr>
      <vt:lpstr>Calibri</vt:lpstr>
      <vt:lpstr>FMAbhaya</vt:lpstr>
      <vt:lpstr>Franklin Gothic Book</vt:lpstr>
      <vt:lpstr>Franklin Gothic Medium</vt:lpstr>
      <vt:lpstr>Iskoola Pota</vt:lpstr>
      <vt:lpstr>Times New Roman</vt:lpstr>
      <vt:lpstr>Wingdings</vt:lpstr>
      <vt:lpstr>Wingdings 2</vt:lpstr>
      <vt:lpstr>Trek</vt:lpstr>
      <vt:lpstr>Worksheet</vt:lpstr>
      <vt:lpstr>An exploration on the issues on the theme of geometry at  G.C.E. (O/L) Examination.</vt:lpstr>
      <vt:lpstr>Rationale of the study</vt:lpstr>
      <vt:lpstr>Ctd…</vt:lpstr>
      <vt:lpstr>Purpose of the study</vt:lpstr>
      <vt:lpstr>PowerPoint Presentation</vt:lpstr>
      <vt:lpstr>Research objectives</vt:lpstr>
      <vt:lpstr>Research Design</vt:lpstr>
      <vt:lpstr>Results</vt:lpstr>
      <vt:lpstr>Ctd..</vt:lpstr>
      <vt:lpstr>diagnostic tests</vt:lpstr>
      <vt:lpstr>questionnaires</vt:lpstr>
      <vt:lpstr>Ctd…</vt:lpstr>
      <vt:lpstr>Ctd…</vt:lpstr>
      <vt:lpstr>Vision of Geometry</vt:lpstr>
      <vt:lpstr>Ctd…</vt:lpstr>
      <vt:lpstr>Teaching Methods </vt:lpstr>
      <vt:lpstr>Student’s vision     </vt:lpstr>
      <vt:lpstr>Conclusions</vt:lpstr>
      <vt:lpstr>CTD..</vt:lpstr>
      <vt:lpstr>Suggestions</vt:lpstr>
      <vt:lpstr>References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Pre-service teachers’ perceptions towards constructively aligned curriculum practices</dc:title>
  <dc:creator>.</dc:creator>
  <cp:lastModifiedBy>Windows User</cp:lastModifiedBy>
  <cp:revision>61</cp:revision>
  <dcterms:created xsi:type="dcterms:W3CDTF">2016-10-10T02:25:46Z</dcterms:created>
  <dcterms:modified xsi:type="dcterms:W3CDTF">2017-11-21T09:16:40Z</dcterms:modified>
</cp:coreProperties>
</file>