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9" r:id="rId2"/>
    <p:sldId id="258" r:id="rId3"/>
    <p:sldId id="272" r:id="rId4"/>
    <p:sldId id="268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4" r:id="rId15"/>
    <p:sldId id="285" r:id="rId16"/>
    <p:sldId id="286" r:id="rId17"/>
    <p:sldId id="282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C00"/>
    <a:srgbClr val="B7E7B7"/>
    <a:srgbClr val="FFCCCC"/>
    <a:srgbClr val="525A6A"/>
    <a:srgbClr val="00B050"/>
    <a:srgbClr val="FFFFC1"/>
    <a:srgbClr val="FF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Copy%20of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Sheet3!$AJ$3:$AJ$198</c:f>
              <c:numCache>
                <c:formatCode>General</c:formatCode>
                <c:ptCount val="196"/>
                <c:pt idx="0">
                  <c:v>44</c:v>
                </c:pt>
                <c:pt idx="1">
                  <c:v>57</c:v>
                </c:pt>
                <c:pt idx="2">
                  <c:v>34</c:v>
                </c:pt>
                <c:pt idx="3">
                  <c:v>0</c:v>
                </c:pt>
                <c:pt idx="4">
                  <c:v>49</c:v>
                </c:pt>
                <c:pt idx="5">
                  <c:v>45</c:v>
                </c:pt>
                <c:pt idx="6">
                  <c:v>38</c:v>
                </c:pt>
                <c:pt idx="7">
                  <c:v>44</c:v>
                </c:pt>
                <c:pt idx="8">
                  <c:v>45</c:v>
                </c:pt>
                <c:pt idx="9">
                  <c:v>36</c:v>
                </c:pt>
                <c:pt idx="10">
                  <c:v>38</c:v>
                </c:pt>
                <c:pt idx="11">
                  <c:v>55</c:v>
                </c:pt>
                <c:pt idx="12">
                  <c:v>45</c:v>
                </c:pt>
                <c:pt idx="13">
                  <c:v>34</c:v>
                </c:pt>
                <c:pt idx="14">
                  <c:v>47</c:v>
                </c:pt>
                <c:pt idx="15">
                  <c:v>42</c:v>
                </c:pt>
                <c:pt idx="16">
                  <c:v>46</c:v>
                </c:pt>
                <c:pt idx="17">
                  <c:v>48</c:v>
                </c:pt>
                <c:pt idx="18">
                  <c:v>48</c:v>
                </c:pt>
                <c:pt idx="19">
                  <c:v>41</c:v>
                </c:pt>
                <c:pt idx="20">
                  <c:v>27</c:v>
                </c:pt>
                <c:pt idx="21">
                  <c:v>51</c:v>
                </c:pt>
                <c:pt idx="22">
                  <c:v>36</c:v>
                </c:pt>
                <c:pt idx="23">
                  <c:v>29</c:v>
                </c:pt>
                <c:pt idx="24">
                  <c:v>43</c:v>
                </c:pt>
                <c:pt idx="25">
                  <c:v>34</c:v>
                </c:pt>
                <c:pt idx="26">
                  <c:v>45</c:v>
                </c:pt>
                <c:pt idx="27">
                  <c:v>41</c:v>
                </c:pt>
                <c:pt idx="28">
                  <c:v>44</c:v>
                </c:pt>
                <c:pt idx="29">
                  <c:v>47</c:v>
                </c:pt>
                <c:pt idx="30">
                  <c:v>51</c:v>
                </c:pt>
                <c:pt idx="31">
                  <c:v>54</c:v>
                </c:pt>
                <c:pt idx="32">
                  <c:v>47</c:v>
                </c:pt>
                <c:pt idx="33">
                  <c:v>57</c:v>
                </c:pt>
                <c:pt idx="34">
                  <c:v>37</c:v>
                </c:pt>
                <c:pt idx="35">
                  <c:v>43</c:v>
                </c:pt>
                <c:pt idx="36">
                  <c:v>32</c:v>
                </c:pt>
                <c:pt idx="37">
                  <c:v>54</c:v>
                </c:pt>
                <c:pt idx="38">
                  <c:v>28</c:v>
                </c:pt>
                <c:pt idx="39">
                  <c:v>48</c:v>
                </c:pt>
                <c:pt idx="40">
                  <c:v>50</c:v>
                </c:pt>
                <c:pt idx="41">
                  <c:v>44</c:v>
                </c:pt>
                <c:pt idx="42">
                  <c:v>54</c:v>
                </c:pt>
                <c:pt idx="43">
                  <c:v>51</c:v>
                </c:pt>
                <c:pt idx="44">
                  <c:v>49</c:v>
                </c:pt>
                <c:pt idx="45">
                  <c:v>57</c:v>
                </c:pt>
                <c:pt idx="46">
                  <c:v>31</c:v>
                </c:pt>
                <c:pt idx="47">
                  <c:v>51</c:v>
                </c:pt>
                <c:pt idx="48">
                  <c:v>50</c:v>
                </c:pt>
                <c:pt idx="49">
                  <c:v>45</c:v>
                </c:pt>
                <c:pt idx="50">
                  <c:v>47</c:v>
                </c:pt>
                <c:pt idx="51">
                  <c:v>46</c:v>
                </c:pt>
                <c:pt idx="52">
                  <c:v>49</c:v>
                </c:pt>
                <c:pt idx="53">
                  <c:v>54</c:v>
                </c:pt>
                <c:pt idx="54">
                  <c:v>44</c:v>
                </c:pt>
                <c:pt idx="55">
                  <c:v>46</c:v>
                </c:pt>
                <c:pt idx="56">
                  <c:v>48</c:v>
                </c:pt>
                <c:pt idx="57">
                  <c:v>34</c:v>
                </c:pt>
                <c:pt idx="58">
                  <c:v>55</c:v>
                </c:pt>
                <c:pt idx="59">
                  <c:v>32</c:v>
                </c:pt>
                <c:pt idx="60">
                  <c:v>49</c:v>
                </c:pt>
                <c:pt idx="61">
                  <c:v>54</c:v>
                </c:pt>
                <c:pt idx="62">
                  <c:v>50</c:v>
                </c:pt>
                <c:pt idx="63">
                  <c:v>51</c:v>
                </c:pt>
                <c:pt idx="64">
                  <c:v>45</c:v>
                </c:pt>
                <c:pt idx="65">
                  <c:v>42</c:v>
                </c:pt>
                <c:pt idx="66">
                  <c:v>29</c:v>
                </c:pt>
                <c:pt idx="67">
                  <c:v>41</c:v>
                </c:pt>
                <c:pt idx="68">
                  <c:v>43</c:v>
                </c:pt>
                <c:pt idx="69">
                  <c:v>56</c:v>
                </c:pt>
                <c:pt idx="70">
                  <c:v>49</c:v>
                </c:pt>
                <c:pt idx="71">
                  <c:v>48</c:v>
                </c:pt>
                <c:pt idx="72">
                  <c:v>39</c:v>
                </c:pt>
                <c:pt idx="73">
                  <c:v>37</c:v>
                </c:pt>
                <c:pt idx="74">
                  <c:v>27</c:v>
                </c:pt>
                <c:pt idx="75">
                  <c:v>45</c:v>
                </c:pt>
                <c:pt idx="76">
                  <c:v>51</c:v>
                </c:pt>
                <c:pt idx="77">
                  <c:v>44</c:v>
                </c:pt>
                <c:pt idx="78">
                  <c:v>28</c:v>
                </c:pt>
                <c:pt idx="79">
                  <c:v>51</c:v>
                </c:pt>
                <c:pt idx="80">
                  <c:v>48</c:v>
                </c:pt>
                <c:pt idx="81">
                  <c:v>45</c:v>
                </c:pt>
                <c:pt idx="82">
                  <c:v>32</c:v>
                </c:pt>
                <c:pt idx="83">
                  <c:v>23</c:v>
                </c:pt>
                <c:pt idx="84">
                  <c:v>45</c:v>
                </c:pt>
                <c:pt idx="85">
                  <c:v>49</c:v>
                </c:pt>
                <c:pt idx="86">
                  <c:v>42</c:v>
                </c:pt>
                <c:pt idx="87">
                  <c:v>44</c:v>
                </c:pt>
                <c:pt idx="88">
                  <c:v>45</c:v>
                </c:pt>
                <c:pt idx="89">
                  <c:v>43</c:v>
                </c:pt>
                <c:pt idx="90">
                  <c:v>48</c:v>
                </c:pt>
                <c:pt idx="91">
                  <c:v>42</c:v>
                </c:pt>
                <c:pt idx="92">
                  <c:v>42</c:v>
                </c:pt>
                <c:pt idx="93">
                  <c:v>33</c:v>
                </c:pt>
                <c:pt idx="94">
                  <c:v>45</c:v>
                </c:pt>
                <c:pt idx="95">
                  <c:v>42</c:v>
                </c:pt>
                <c:pt idx="96">
                  <c:v>56</c:v>
                </c:pt>
                <c:pt idx="97">
                  <c:v>48</c:v>
                </c:pt>
                <c:pt idx="98">
                  <c:v>47</c:v>
                </c:pt>
                <c:pt idx="99">
                  <c:v>57</c:v>
                </c:pt>
                <c:pt idx="100">
                  <c:v>45</c:v>
                </c:pt>
                <c:pt idx="101">
                  <c:v>56</c:v>
                </c:pt>
                <c:pt idx="102">
                  <c:v>39</c:v>
                </c:pt>
                <c:pt idx="103">
                  <c:v>34</c:v>
                </c:pt>
                <c:pt idx="104">
                  <c:v>33</c:v>
                </c:pt>
                <c:pt idx="105">
                  <c:v>44</c:v>
                </c:pt>
                <c:pt idx="106">
                  <c:v>39</c:v>
                </c:pt>
                <c:pt idx="107">
                  <c:v>34</c:v>
                </c:pt>
                <c:pt idx="108">
                  <c:v>43</c:v>
                </c:pt>
                <c:pt idx="109">
                  <c:v>42</c:v>
                </c:pt>
                <c:pt idx="110">
                  <c:v>31</c:v>
                </c:pt>
                <c:pt idx="111">
                  <c:v>32</c:v>
                </c:pt>
                <c:pt idx="112">
                  <c:v>37</c:v>
                </c:pt>
                <c:pt idx="113">
                  <c:v>42</c:v>
                </c:pt>
                <c:pt idx="114">
                  <c:v>32</c:v>
                </c:pt>
                <c:pt idx="115">
                  <c:v>33</c:v>
                </c:pt>
                <c:pt idx="116">
                  <c:v>36</c:v>
                </c:pt>
                <c:pt idx="117">
                  <c:v>48</c:v>
                </c:pt>
                <c:pt idx="118">
                  <c:v>44</c:v>
                </c:pt>
                <c:pt idx="119">
                  <c:v>36</c:v>
                </c:pt>
                <c:pt idx="120">
                  <c:v>43</c:v>
                </c:pt>
                <c:pt idx="121">
                  <c:v>54</c:v>
                </c:pt>
                <c:pt idx="122">
                  <c:v>53</c:v>
                </c:pt>
                <c:pt idx="123">
                  <c:v>48</c:v>
                </c:pt>
                <c:pt idx="124">
                  <c:v>54</c:v>
                </c:pt>
                <c:pt idx="125">
                  <c:v>54</c:v>
                </c:pt>
                <c:pt idx="126">
                  <c:v>44</c:v>
                </c:pt>
                <c:pt idx="127">
                  <c:v>53</c:v>
                </c:pt>
                <c:pt idx="128">
                  <c:v>49</c:v>
                </c:pt>
                <c:pt idx="129">
                  <c:v>39</c:v>
                </c:pt>
                <c:pt idx="130">
                  <c:v>47</c:v>
                </c:pt>
                <c:pt idx="131">
                  <c:v>35</c:v>
                </c:pt>
                <c:pt idx="132">
                  <c:v>48</c:v>
                </c:pt>
                <c:pt idx="133">
                  <c:v>55</c:v>
                </c:pt>
                <c:pt idx="134">
                  <c:v>47</c:v>
                </c:pt>
                <c:pt idx="135">
                  <c:v>41</c:v>
                </c:pt>
                <c:pt idx="136">
                  <c:v>55</c:v>
                </c:pt>
                <c:pt idx="137">
                  <c:v>54</c:v>
                </c:pt>
                <c:pt idx="138">
                  <c:v>48</c:v>
                </c:pt>
                <c:pt idx="139">
                  <c:v>48</c:v>
                </c:pt>
                <c:pt idx="140">
                  <c:v>47</c:v>
                </c:pt>
                <c:pt idx="141">
                  <c:v>43</c:v>
                </c:pt>
                <c:pt idx="142">
                  <c:v>45</c:v>
                </c:pt>
                <c:pt idx="143">
                  <c:v>58</c:v>
                </c:pt>
                <c:pt idx="144">
                  <c:v>38</c:v>
                </c:pt>
                <c:pt idx="145">
                  <c:v>39</c:v>
                </c:pt>
                <c:pt idx="146">
                  <c:v>48</c:v>
                </c:pt>
                <c:pt idx="147">
                  <c:v>44</c:v>
                </c:pt>
                <c:pt idx="148">
                  <c:v>57</c:v>
                </c:pt>
                <c:pt idx="149">
                  <c:v>34</c:v>
                </c:pt>
                <c:pt idx="150">
                  <c:v>1</c:v>
                </c:pt>
                <c:pt idx="151">
                  <c:v>49</c:v>
                </c:pt>
                <c:pt idx="152">
                  <c:v>45</c:v>
                </c:pt>
                <c:pt idx="153">
                  <c:v>38</c:v>
                </c:pt>
                <c:pt idx="154">
                  <c:v>44</c:v>
                </c:pt>
                <c:pt idx="155">
                  <c:v>45</c:v>
                </c:pt>
                <c:pt idx="156">
                  <c:v>36</c:v>
                </c:pt>
                <c:pt idx="157">
                  <c:v>38</c:v>
                </c:pt>
                <c:pt idx="158">
                  <c:v>55</c:v>
                </c:pt>
                <c:pt idx="159">
                  <c:v>45</c:v>
                </c:pt>
                <c:pt idx="160">
                  <c:v>34</c:v>
                </c:pt>
                <c:pt idx="161">
                  <c:v>47</c:v>
                </c:pt>
                <c:pt idx="162">
                  <c:v>44</c:v>
                </c:pt>
                <c:pt idx="163">
                  <c:v>57</c:v>
                </c:pt>
                <c:pt idx="164">
                  <c:v>34</c:v>
                </c:pt>
                <c:pt idx="165">
                  <c:v>6</c:v>
                </c:pt>
                <c:pt idx="166">
                  <c:v>49</c:v>
                </c:pt>
                <c:pt idx="167">
                  <c:v>45</c:v>
                </c:pt>
                <c:pt idx="168">
                  <c:v>38</c:v>
                </c:pt>
                <c:pt idx="169">
                  <c:v>44</c:v>
                </c:pt>
                <c:pt idx="170">
                  <c:v>45</c:v>
                </c:pt>
                <c:pt idx="171">
                  <c:v>36</c:v>
                </c:pt>
                <c:pt idx="172">
                  <c:v>38</c:v>
                </c:pt>
                <c:pt idx="173">
                  <c:v>55</c:v>
                </c:pt>
                <c:pt idx="174">
                  <c:v>45</c:v>
                </c:pt>
                <c:pt idx="175">
                  <c:v>34</c:v>
                </c:pt>
                <c:pt idx="176">
                  <c:v>47</c:v>
                </c:pt>
                <c:pt idx="177">
                  <c:v>44</c:v>
                </c:pt>
                <c:pt idx="178">
                  <c:v>57</c:v>
                </c:pt>
                <c:pt idx="179">
                  <c:v>34</c:v>
                </c:pt>
                <c:pt idx="180">
                  <c:v>10</c:v>
                </c:pt>
                <c:pt idx="181">
                  <c:v>49</c:v>
                </c:pt>
                <c:pt idx="182">
                  <c:v>45</c:v>
                </c:pt>
                <c:pt idx="183">
                  <c:v>38</c:v>
                </c:pt>
                <c:pt idx="184">
                  <c:v>44</c:v>
                </c:pt>
                <c:pt idx="185">
                  <c:v>45</c:v>
                </c:pt>
                <c:pt idx="186">
                  <c:v>36</c:v>
                </c:pt>
                <c:pt idx="187">
                  <c:v>38</c:v>
                </c:pt>
                <c:pt idx="188">
                  <c:v>55</c:v>
                </c:pt>
                <c:pt idx="189">
                  <c:v>45</c:v>
                </c:pt>
                <c:pt idx="190">
                  <c:v>34</c:v>
                </c:pt>
                <c:pt idx="191">
                  <c:v>47</c:v>
                </c:pt>
                <c:pt idx="192">
                  <c:v>44</c:v>
                </c:pt>
                <c:pt idx="193">
                  <c:v>57</c:v>
                </c:pt>
                <c:pt idx="194">
                  <c:v>34</c:v>
                </c:pt>
                <c:pt idx="195">
                  <c:v>4</c:v>
                </c:pt>
              </c:numCache>
            </c:numRef>
          </c:xVal>
          <c:yVal>
            <c:numRef>
              <c:f>Sheet3!$AK$3:$AK$198</c:f>
              <c:numCache>
                <c:formatCode>General</c:formatCode>
                <c:ptCount val="196"/>
                <c:pt idx="0">
                  <c:v>38</c:v>
                </c:pt>
                <c:pt idx="1">
                  <c:v>41</c:v>
                </c:pt>
                <c:pt idx="2">
                  <c:v>37</c:v>
                </c:pt>
                <c:pt idx="3">
                  <c:v>18</c:v>
                </c:pt>
                <c:pt idx="4">
                  <c:v>44</c:v>
                </c:pt>
                <c:pt idx="5">
                  <c:v>48</c:v>
                </c:pt>
                <c:pt idx="6">
                  <c:v>44</c:v>
                </c:pt>
                <c:pt idx="7">
                  <c:v>42</c:v>
                </c:pt>
                <c:pt idx="8">
                  <c:v>45</c:v>
                </c:pt>
                <c:pt idx="9">
                  <c:v>36</c:v>
                </c:pt>
                <c:pt idx="10">
                  <c:v>28</c:v>
                </c:pt>
                <c:pt idx="11">
                  <c:v>39</c:v>
                </c:pt>
                <c:pt idx="12">
                  <c:v>41</c:v>
                </c:pt>
                <c:pt idx="13">
                  <c:v>34</c:v>
                </c:pt>
                <c:pt idx="14">
                  <c:v>47</c:v>
                </c:pt>
                <c:pt idx="15">
                  <c:v>24</c:v>
                </c:pt>
                <c:pt idx="16">
                  <c:v>31</c:v>
                </c:pt>
                <c:pt idx="17">
                  <c:v>36</c:v>
                </c:pt>
                <c:pt idx="18">
                  <c:v>33</c:v>
                </c:pt>
                <c:pt idx="19">
                  <c:v>37</c:v>
                </c:pt>
                <c:pt idx="20">
                  <c:v>36</c:v>
                </c:pt>
                <c:pt idx="21">
                  <c:v>45</c:v>
                </c:pt>
                <c:pt idx="22">
                  <c:v>48</c:v>
                </c:pt>
                <c:pt idx="23">
                  <c:v>31</c:v>
                </c:pt>
                <c:pt idx="24">
                  <c:v>43</c:v>
                </c:pt>
                <c:pt idx="25">
                  <c:v>31</c:v>
                </c:pt>
                <c:pt idx="26">
                  <c:v>51</c:v>
                </c:pt>
                <c:pt idx="27">
                  <c:v>40</c:v>
                </c:pt>
                <c:pt idx="28">
                  <c:v>33</c:v>
                </c:pt>
                <c:pt idx="29">
                  <c:v>45</c:v>
                </c:pt>
                <c:pt idx="30">
                  <c:v>47</c:v>
                </c:pt>
                <c:pt idx="31">
                  <c:v>42</c:v>
                </c:pt>
                <c:pt idx="32">
                  <c:v>48</c:v>
                </c:pt>
                <c:pt idx="33">
                  <c:v>55</c:v>
                </c:pt>
                <c:pt idx="34">
                  <c:v>37</c:v>
                </c:pt>
                <c:pt idx="35">
                  <c:v>47</c:v>
                </c:pt>
                <c:pt idx="36">
                  <c:v>38</c:v>
                </c:pt>
                <c:pt idx="37">
                  <c:v>45</c:v>
                </c:pt>
                <c:pt idx="38">
                  <c:v>24</c:v>
                </c:pt>
                <c:pt idx="39">
                  <c:v>46</c:v>
                </c:pt>
                <c:pt idx="40">
                  <c:v>55</c:v>
                </c:pt>
                <c:pt idx="41">
                  <c:v>42</c:v>
                </c:pt>
                <c:pt idx="42">
                  <c:v>46</c:v>
                </c:pt>
                <c:pt idx="43">
                  <c:v>48</c:v>
                </c:pt>
                <c:pt idx="44">
                  <c:v>50</c:v>
                </c:pt>
                <c:pt idx="45">
                  <c:v>52</c:v>
                </c:pt>
                <c:pt idx="46">
                  <c:v>43</c:v>
                </c:pt>
                <c:pt idx="47">
                  <c:v>59</c:v>
                </c:pt>
                <c:pt idx="48">
                  <c:v>50</c:v>
                </c:pt>
                <c:pt idx="49">
                  <c:v>45</c:v>
                </c:pt>
                <c:pt idx="50">
                  <c:v>49</c:v>
                </c:pt>
                <c:pt idx="51">
                  <c:v>48</c:v>
                </c:pt>
                <c:pt idx="52">
                  <c:v>44</c:v>
                </c:pt>
                <c:pt idx="53">
                  <c:v>42</c:v>
                </c:pt>
                <c:pt idx="54">
                  <c:v>42</c:v>
                </c:pt>
                <c:pt idx="55">
                  <c:v>44</c:v>
                </c:pt>
                <c:pt idx="56">
                  <c:v>52</c:v>
                </c:pt>
                <c:pt idx="57">
                  <c:v>33</c:v>
                </c:pt>
                <c:pt idx="58">
                  <c:v>45</c:v>
                </c:pt>
                <c:pt idx="59">
                  <c:v>37</c:v>
                </c:pt>
                <c:pt idx="60">
                  <c:v>44</c:v>
                </c:pt>
                <c:pt idx="61">
                  <c:v>50</c:v>
                </c:pt>
                <c:pt idx="62">
                  <c:v>51</c:v>
                </c:pt>
                <c:pt idx="63">
                  <c:v>44</c:v>
                </c:pt>
                <c:pt idx="64">
                  <c:v>40</c:v>
                </c:pt>
                <c:pt idx="65">
                  <c:v>31</c:v>
                </c:pt>
                <c:pt idx="66">
                  <c:v>39</c:v>
                </c:pt>
                <c:pt idx="67">
                  <c:v>37</c:v>
                </c:pt>
                <c:pt idx="68">
                  <c:v>33</c:v>
                </c:pt>
                <c:pt idx="69">
                  <c:v>38</c:v>
                </c:pt>
                <c:pt idx="70">
                  <c:v>48</c:v>
                </c:pt>
                <c:pt idx="71">
                  <c:v>55</c:v>
                </c:pt>
                <c:pt idx="72">
                  <c:v>42</c:v>
                </c:pt>
                <c:pt idx="73">
                  <c:v>33</c:v>
                </c:pt>
                <c:pt idx="74">
                  <c:v>27</c:v>
                </c:pt>
                <c:pt idx="75">
                  <c:v>35</c:v>
                </c:pt>
                <c:pt idx="76">
                  <c:v>43</c:v>
                </c:pt>
                <c:pt idx="77">
                  <c:v>25</c:v>
                </c:pt>
                <c:pt idx="78">
                  <c:v>25</c:v>
                </c:pt>
                <c:pt idx="79">
                  <c:v>52</c:v>
                </c:pt>
                <c:pt idx="80">
                  <c:v>40</c:v>
                </c:pt>
                <c:pt idx="81">
                  <c:v>39</c:v>
                </c:pt>
                <c:pt idx="82">
                  <c:v>36</c:v>
                </c:pt>
                <c:pt idx="83">
                  <c:v>16</c:v>
                </c:pt>
                <c:pt idx="84">
                  <c:v>38</c:v>
                </c:pt>
                <c:pt idx="85">
                  <c:v>34</c:v>
                </c:pt>
                <c:pt idx="86">
                  <c:v>45</c:v>
                </c:pt>
                <c:pt idx="87">
                  <c:v>48</c:v>
                </c:pt>
                <c:pt idx="88">
                  <c:v>44</c:v>
                </c:pt>
                <c:pt idx="89">
                  <c:v>39</c:v>
                </c:pt>
                <c:pt idx="90">
                  <c:v>35</c:v>
                </c:pt>
                <c:pt idx="91">
                  <c:v>31</c:v>
                </c:pt>
                <c:pt idx="92">
                  <c:v>33</c:v>
                </c:pt>
                <c:pt idx="93">
                  <c:v>33</c:v>
                </c:pt>
                <c:pt idx="94">
                  <c:v>45</c:v>
                </c:pt>
                <c:pt idx="95">
                  <c:v>39</c:v>
                </c:pt>
                <c:pt idx="96">
                  <c:v>50</c:v>
                </c:pt>
                <c:pt idx="97">
                  <c:v>48</c:v>
                </c:pt>
                <c:pt idx="98">
                  <c:v>41</c:v>
                </c:pt>
                <c:pt idx="99">
                  <c:v>43</c:v>
                </c:pt>
                <c:pt idx="100">
                  <c:v>29</c:v>
                </c:pt>
                <c:pt idx="101">
                  <c:v>54</c:v>
                </c:pt>
                <c:pt idx="102">
                  <c:v>41</c:v>
                </c:pt>
                <c:pt idx="103">
                  <c:v>38</c:v>
                </c:pt>
                <c:pt idx="104">
                  <c:v>32</c:v>
                </c:pt>
                <c:pt idx="105">
                  <c:v>42</c:v>
                </c:pt>
                <c:pt idx="106">
                  <c:v>37</c:v>
                </c:pt>
                <c:pt idx="107">
                  <c:v>51</c:v>
                </c:pt>
                <c:pt idx="108">
                  <c:v>48</c:v>
                </c:pt>
                <c:pt idx="109">
                  <c:v>39</c:v>
                </c:pt>
                <c:pt idx="110">
                  <c:v>41</c:v>
                </c:pt>
                <c:pt idx="111">
                  <c:v>42</c:v>
                </c:pt>
                <c:pt idx="112">
                  <c:v>36</c:v>
                </c:pt>
                <c:pt idx="113">
                  <c:v>29</c:v>
                </c:pt>
                <c:pt idx="114">
                  <c:v>37</c:v>
                </c:pt>
                <c:pt idx="115">
                  <c:v>24</c:v>
                </c:pt>
                <c:pt idx="116">
                  <c:v>41</c:v>
                </c:pt>
                <c:pt idx="117">
                  <c:v>48</c:v>
                </c:pt>
                <c:pt idx="118">
                  <c:v>47</c:v>
                </c:pt>
                <c:pt idx="119">
                  <c:v>27</c:v>
                </c:pt>
                <c:pt idx="120">
                  <c:v>41</c:v>
                </c:pt>
                <c:pt idx="121">
                  <c:v>48</c:v>
                </c:pt>
                <c:pt idx="122">
                  <c:v>36</c:v>
                </c:pt>
                <c:pt idx="123">
                  <c:v>42</c:v>
                </c:pt>
                <c:pt idx="124">
                  <c:v>56</c:v>
                </c:pt>
                <c:pt idx="125">
                  <c:v>51</c:v>
                </c:pt>
                <c:pt idx="126">
                  <c:v>24</c:v>
                </c:pt>
                <c:pt idx="127">
                  <c:v>44</c:v>
                </c:pt>
                <c:pt idx="128">
                  <c:v>41</c:v>
                </c:pt>
                <c:pt idx="129">
                  <c:v>41</c:v>
                </c:pt>
                <c:pt idx="130">
                  <c:v>26</c:v>
                </c:pt>
                <c:pt idx="131">
                  <c:v>35</c:v>
                </c:pt>
                <c:pt idx="132">
                  <c:v>39</c:v>
                </c:pt>
                <c:pt idx="133">
                  <c:v>51</c:v>
                </c:pt>
                <c:pt idx="134">
                  <c:v>34</c:v>
                </c:pt>
                <c:pt idx="135">
                  <c:v>46</c:v>
                </c:pt>
                <c:pt idx="136">
                  <c:v>51</c:v>
                </c:pt>
                <c:pt idx="137">
                  <c:v>55</c:v>
                </c:pt>
                <c:pt idx="138">
                  <c:v>36</c:v>
                </c:pt>
                <c:pt idx="139">
                  <c:v>36</c:v>
                </c:pt>
                <c:pt idx="140">
                  <c:v>49</c:v>
                </c:pt>
                <c:pt idx="141">
                  <c:v>28</c:v>
                </c:pt>
                <c:pt idx="142">
                  <c:v>39</c:v>
                </c:pt>
                <c:pt idx="143">
                  <c:v>48</c:v>
                </c:pt>
                <c:pt idx="144">
                  <c:v>37</c:v>
                </c:pt>
                <c:pt idx="145">
                  <c:v>23</c:v>
                </c:pt>
                <c:pt idx="146">
                  <c:v>49</c:v>
                </c:pt>
                <c:pt idx="147">
                  <c:v>38</c:v>
                </c:pt>
                <c:pt idx="148">
                  <c:v>41</c:v>
                </c:pt>
                <c:pt idx="149">
                  <c:v>37</c:v>
                </c:pt>
                <c:pt idx="150">
                  <c:v>21</c:v>
                </c:pt>
                <c:pt idx="151">
                  <c:v>44</c:v>
                </c:pt>
                <c:pt idx="152">
                  <c:v>48</c:v>
                </c:pt>
                <c:pt idx="153">
                  <c:v>44</c:v>
                </c:pt>
                <c:pt idx="154">
                  <c:v>42</c:v>
                </c:pt>
                <c:pt idx="155">
                  <c:v>45</c:v>
                </c:pt>
                <c:pt idx="156">
                  <c:v>36</c:v>
                </c:pt>
                <c:pt idx="157">
                  <c:v>28</c:v>
                </c:pt>
                <c:pt idx="158">
                  <c:v>39</c:v>
                </c:pt>
                <c:pt idx="159">
                  <c:v>41</c:v>
                </c:pt>
                <c:pt idx="160">
                  <c:v>34</c:v>
                </c:pt>
                <c:pt idx="161">
                  <c:v>47</c:v>
                </c:pt>
                <c:pt idx="162">
                  <c:v>38</c:v>
                </c:pt>
                <c:pt idx="163">
                  <c:v>41</c:v>
                </c:pt>
                <c:pt idx="164">
                  <c:v>37</c:v>
                </c:pt>
                <c:pt idx="165">
                  <c:v>25</c:v>
                </c:pt>
                <c:pt idx="166">
                  <c:v>44</c:v>
                </c:pt>
                <c:pt idx="167">
                  <c:v>48</c:v>
                </c:pt>
                <c:pt idx="168">
                  <c:v>44</c:v>
                </c:pt>
                <c:pt idx="169">
                  <c:v>42</c:v>
                </c:pt>
                <c:pt idx="170">
                  <c:v>45</c:v>
                </c:pt>
                <c:pt idx="171">
                  <c:v>36</c:v>
                </c:pt>
                <c:pt idx="172">
                  <c:v>28</c:v>
                </c:pt>
                <c:pt idx="173">
                  <c:v>39</c:v>
                </c:pt>
                <c:pt idx="174">
                  <c:v>41</c:v>
                </c:pt>
                <c:pt idx="175">
                  <c:v>34</c:v>
                </c:pt>
                <c:pt idx="176">
                  <c:v>47</c:v>
                </c:pt>
                <c:pt idx="177">
                  <c:v>38</c:v>
                </c:pt>
                <c:pt idx="178">
                  <c:v>41</c:v>
                </c:pt>
                <c:pt idx="179">
                  <c:v>37</c:v>
                </c:pt>
                <c:pt idx="180">
                  <c:v>20</c:v>
                </c:pt>
                <c:pt idx="181">
                  <c:v>44</c:v>
                </c:pt>
                <c:pt idx="182">
                  <c:v>48</c:v>
                </c:pt>
                <c:pt idx="183">
                  <c:v>44</c:v>
                </c:pt>
                <c:pt idx="184">
                  <c:v>42</c:v>
                </c:pt>
                <c:pt idx="185">
                  <c:v>45</c:v>
                </c:pt>
                <c:pt idx="186">
                  <c:v>36</c:v>
                </c:pt>
                <c:pt idx="187">
                  <c:v>28</c:v>
                </c:pt>
                <c:pt idx="188">
                  <c:v>39</c:v>
                </c:pt>
                <c:pt idx="189">
                  <c:v>41</c:v>
                </c:pt>
                <c:pt idx="190">
                  <c:v>34</c:v>
                </c:pt>
                <c:pt idx="191">
                  <c:v>47</c:v>
                </c:pt>
                <c:pt idx="192">
                  <c:v>38</c:v>
                </c:pt>
                <c:pt idx="193">
                  <c:v>41</c:v>
                </c:pt>
                <c:pt idx="194">
                  <c:v>37</c:v>
                </c:pt>
                <c:pt idx="195">
                  <c:v>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18728"/>
        <c:axId val="517821472"/>
      </c:scatterChart>
      <c:valAx>
        <c:axId val="517818728"/>
        <c:scaling>
          <c:orientation val="minMax"/>
          <c:max val="60"/>
        </c:scaling>
        <c:delete val="0"/>
        <c:axPos val="b"/>
        <c:majorGridlines>
          <c:spPr>
            <a:ln w="19050"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>
                    <a:solidFill>
                      <a:srgbClr val="C00000"/>
                    </a:solidFill>
                  </a:defRPr>
                </a:pPr>
                <a:r>
                  <a:rPr lang="en-US" sz="1600" b="0" dirty="0" smtClean="0">
                    <a:solidFill>
                      <a:srgbClr val="C00000"/>
                    </a:solidFill>
                  </a:rPr>
                  <a:t>Activeness of followers</a:t>
                </a:r>
                <a:endParaRPr lang="en-US" sz="1600" b="0" dirty="0">
                  <a:solidFill>
                    <a:srgbClr val="C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207195172331926"/>
              <c:y val="0.925673101832978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517821472"/>
        <c:crosses val="autoZero"/>
        <c:crossBetween val="midCat"/>
      </c:valAx>
      <c:valAx>
        <c:axId val="517821472"/>
        <c:scaling>
          <c:orientation val="minMax"/>
          <c:max val="60"/>
        </c:scaling>
        <c:delete val="0"/>
        <c:axPos val="l"/>
        <c:majorGridlines>
          <c:spPr>
            <a:ln w="19050"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rgbClr val="C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400" b="0" dirty="0" smtClean="0">
                    <a:solidFill>
                      <a:srgbClr val="C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Independent critical thinking</a:t>
                </a:r>
                <a:r>
                  <a:rPr lang="en-US" sz="1400" b="0" baseline="0" dirty="0" smtClean="0">
                    <a:solidFill>
                      <a:srgbClr val="C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of followers </a:t>
                </a:r>
                <a:endParaRPr lang="en-US" sz="1400" b="0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c:rich>
          </c:tx>
          <c:layout>
            <c:manualLayout>
              <c:xMode val="edge"/>
              <c:yMode val="edge"/>
              <c:x val="7.6972123283372343E-3"/>
              <c:y val="0.149067353622537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517818728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51743747326744"/>
          <c:y val="3.5658210550632945E-2"/>
          <c:w val="0.54189641722430804"/>
          <c:h val="0.9152417608664158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ස්ත්‍රී පුරුෂ භාවය </c:v>
                </c:pt>
              </c:strCache>
            </c:strRef>
          </c:tx>
          <c:spPr>
            <a:ln w="19050"/>
          </c:spPr>
          <c:dPt>
            <c:idx val="0"/>
            <c:bubble3D val="0"/>
            <c:spPr>
              <a:solidFill>
                <a:srgbClr val="FFCCC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525A6A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B7E7B7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0893104343261911"/>
                  <c:y val="-0.209860761415762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004617800258425E-2"/>
                  <c:y val="1.49343832020997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893425573458945E-3"/>
                  <c:y val="1.05817369843694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rnd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Exemplary Followers</c:v>
                </c:pt>
                <c:pt idx="1">
                  <c:v>Conformist Followers</c:v>
                </c:pt>
                <c:pt idx="2">
                  <c:v>Passive Followers</c:v>
                </c:pt>
                <c:pt idx="3">
                  <c:v>Pragmatist Followers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142</c:v>
                </c:pt>
                <c:pt idx="1">
                  <c:v>7</c:v>
                </c:pt>
                <c:pt idx="2">
                  <c:v>6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51917393703843"/>
          <c:y val="7.2385641966735068E-2"/>
          <c:w val="0.29957566948350994"/>
          <c:h val="0.89091001684490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rnd" cmpd="sng" algn="ctr">
      <a:solidFill>
        <a:schemeClr val="tx1"/>
      </a:solidFill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2</c:v>
                </c:pt>
                <c:pt idx="2">
                  <c:v>5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</c:v>
                </c:pt>
                <c:pt idx="1">
                  <c:v>5</c:v>
                </c:pt>
                <c:pt idx="2">
                  <c:v>1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819512"/>
        <c:axId val="517825392"/>
      </c:barChart>
      <c:catAx>
        <c:axId val="517819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Followership</a:t>
                </a:r>
                <a:r>
                  <a:rPr lang="en-US" sz="1800" b="1" baseline="0" dirty="0" smtClean="0">
                    <a:solidFill>
                      <a:schemeClr val="tx2"/>
                    </a:solidFill>
                  </a:rPr>
                  <a:t> styles</a:t>
                </a:r>
                <a:endParaRPr lang="en-US" sz="1800" b="1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3322686663405116"/>
              <c:y val="0.9286008936438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25392"/>
        <c:crosses val="autoZero"/>
        <c:auto val="1"/>
        <c:lblAlgn val="ctr"/>
        <c:lblOffset val="100"/>
        <c:noMultiLvlLbl val="0"/>
      </c:catAx>
      <c:valAx>
        <c:axId val="51782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1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1AB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4</c:v>
                </c:pt>
                <c:pt idx="2">
                  <c:v>0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1C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1</c:v>
                </c:pt>
                <c:pt idx="2">
                  <c:v>1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Type 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40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Type 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31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827744"/>
        <c:axId val="517816768"/>
      </c:barChart>
      <c:catAx>
        <c:axId val="517827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Followership</a:t>
                </a:r>
                <a:r>
                  <a:rPr lang="en-US" sz="1800" b="1" baseline="0" dirty="0" smtClean="0">
                    <a:solidFill>
                      <a:schemeClr val="tx2"/>
                    </a:solidFill>
                  </a:rPr>
                  <a:t> styles</a:t>
                </a:r>
                <a:endParaRPr lang="en-US" sz="1800" b="1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3322686663405116"/>
              <c:y val="0.9286008936438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16768"/>
        <c:crosses val="autoZero"/>
        <c:auto val="1"/>
        <c:lblAlgn val="ctr"/>
        <c:lblOffset val="100"/>
        <c:noMultiLvlLbl val="0"/>
      </c:catAx>
      <c:valAx>
        <c:axId val="51781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2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Leaders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127</c:v>
                </c:pt>
                <c:pt idx="1">
                  <c:v>7</c:v>
                </c:pt>
                <c:pt idx="2">
                  <c:v>6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Leaders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Exemplary </c:v>
                </c:pt>
                <c:pt idx="1">
                  <c:v>Conformist  </c:v>
                </c:pt>
                <c:pt idx="2">
                  <c:v>Passive  </c:v>
                </c:pt>
                <c:pt idx="3">
                  <c:v>Pragmatist 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823432"/>
        <c:axId val="517825784"/>
      </c:barChart>
      <c:catAx>
        <c:axId val="517823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Followership</a:t>
                </a:r>
                <a:r>
                  <a:rPr lang="en-US" sz="1800" b="1" baseline="0" dirty="0" smtClean="0">
                    <a:solidFill>
                      <a:schemeClr val="tx2"/>
                    </a:solidFill>
                  </a:rPr>
                  <a:t> styles</a:t>
                </a:r>
                <a:endParaRPr lang="en-US" sz="1800" b="1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3322686663405116"/>
              <c:y val="0.9286008936438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25784"/>
        <c:crosses val="autoZero"/>
        <c:auto val="1"/>
        <c:lblAlgn val="ctr"/>
        <c:lblOffset val="100"/>
        <c:noMultiLvlLbl val="0"/>
      </c:catAx>
      <c:valAx>
        <c:axId val="517825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2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0.52121</cdr:x>
      <cdr:y>0.03413</cdr:y>
    </cdr:from>
    <cdr:to>
      <cdr:x>0.52126</cdr:x>
      <cdr:y>0.86424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5962536" y="173640"/>
          <a:ext cx="518" cy="4223262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0.05774</cdr:x>
      <cdr:y>0.44168</cdr:y>
    </cdr:from>
    <cdr:to>
      <cdr:x>0.98299</cdr:x>
      <cdr:y>0.44169</cdr:y>
    </cdr:to>
    <cdr:cxnSp macro="">
      <cdr:nvCxnSpPr>
        <cdr:cNvPr id="10" name="Straight Connector 9"/>
        <cdr:cNvCxnSpPr/>
      </cdr:nvCxnSpPr>
      <cdr:spPr>
        <a:xfrm xmlns:a="http://schemas.openxmlformats.org/drawingml/2006/main" flipV="1">
          <a:off x="660482" y="2247089"/>
          <a:ext cx="10584691" cy="6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0.36905</cdr:x>
      <cdr:y>0.30593</cdr:y>
    </cdr:from>
    <cdr:to>
      <cdr:x>0.67347</cdr:x>
      <cdr:y>0.57935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4221803" y="1556424"/>
          <a:ext cx="3482502" cy="1391055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>
            <a:alpha val="10196"/>
          </a:srgbClr>
        </a:solidFill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0.05679</cdr:x>
      <cdr:y>0.01747</cdr:y>
    </cdr:from>
    <cdr:to>
      <cdr:x>0.21259</cdr:x>
      <cdr:y>0.17782</cdr:y>
    </cdr:to>
    <cdr:sp macro="" textlink="">
      <cdr:nvSpPr>
        <cdr:cNvPr id="15" name="Text Box 14"/>
        <cdr:cNvSpPr txBox="1"/>
      </cdr:nvSpPr>
      <cdr:spPr>
        <a:xfrm xmlns:a="http://schemas.openxmlformats.org/drawingml/2006/main">
          <a:off x="649681" y="88855"/>
          <a:ext cx="1782234" cy="8158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Alienated Followers </a:t>
          </a:r>
          <a:endParaRPr lang="en-US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0.52244</cdr:x>
      <cdr:y>0.0153</cdr:y>
    </cdr:from>
    <cdr:to>
      <cdr:x>0.67824</cdr:x>
      <cdr:y>0.17565</cdr:y>
    </cdr:to>
    <cdr:sp macro="" textlink="">
      <cdr:nvSpPr>
        <cdr:cNvPr id="13" name="Text Box 14"/>
        <cdr:cNvSpPr txBox="1"/>
      </cdr:nvSpPr>
      <cdr:spPr>
        <a:xfrm xmlns:a="http://schemas.openxmlformats.org/drawingml/2006/main">
          <a:off x="5976609" y="77821"/>
          <a:ext cx="1782234" cy="8158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Exemplary Followers </a:t>
          </a:r>
          <a:endParaRPr lang="en-US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0.05443</cdr:x>
      <cdr:y>0.70431</cdr:y>
    </cdr:from>
    <cdr:to>
      <cdr:x>0.21022</cdr:x>
      <cdr:y>0.86467</cdr:y>
    </cdr:to>
    <cdr:sp macro="" textlink="">
      <cdr:nvSpPr>
        <cdr:cNvPr id="14" name="Text Box 14"/>
        <cdr:cNvSpPr txBox="1"/>
      </cdr:nvSpPr>
      <cdr:spPr>
        <a:xfrm xmlns:a="http://schemas.openxmlformats.org/drawingml/2006/main">
          <a:off x="622660" y="3583248"/>
          <a:ext cx="1782234" cy="8158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Passive  </a:t>
          </a:r>
        </a:p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Followers </a:t>
          </a:r>
          <a:endParaRPr lang="en-US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0.52041</cdr:x>
      <cdr:y>0.70474</cdr:y>
    </cdr:from>
    <cdr:to>
      <cdr:x>0.6762</cdr:x>
      <cdr:y>0.86509</cdr:y>
    </cdr:to>
    <cdr:sp macro="" textlink="">
      <cdr:nvSpPr>
        <cdr:cNvPr id="16" name="Text Box 14"/>
        <cdr:cNvSpPr txBox="1"/>
      </cdr:nvSpPr>
      <cdr:spPr>
        <a:xfrm xmlns:a="http://schemas.openxmlformats.org/drawingml/2006/main">
          <a:off x="5953327" y="3585410"/>
          <a:ext cx="1782234" cy="8158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Conformist  </a:t>
          </a:r>
        </a:p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Followers </a:t>
          </a:r>
          <a:endParaRPr lang="en-US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0.34421</cdr:x>
      <cdr:y>0.29131</cdr:y>
    </cdr:from>
    <cdr:to>
      <cdr:x>0.5</cdr:x>
      <cdr:y>0.45167</cdr:y>
    </cdr:to>
    <cdr:sp macro="" textlink="">
      <cdr:nvSpPr>
        <cdr:cNvPr id="17" name="Text Box 14"/>
        <cdr:cNvSpPr txBox="1"/>
      </cdr:nvSpPr>
      <cdr:spPr>
        <a:xfrm xmlns:a="http://schemas.openxmlformats.org/drawingml/2006/main">
          <a:off x="3937629" y="1482071"/>
          <a:ext cx="1782234" cy="8158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Pragmatist Followers </a:t>
          </a:r>
          <a:endParaRPr lang="en-US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23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10870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0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8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5FE64D70-E89E-4256-B512-F0951109CA6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8862E43-0CC3-4EA8-BE40-F5BAF710608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988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-w.com/dictionary/follow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62" y="1809344"/>
            <a:ext cx="10096500" cy="3042909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 </a:t>
            </a:r>
            <a:r>
              <a:rPr lang="en-US" sz="4800" b="1" dirty="0">
                <a:latin typeface="Batang" panose="02030600000101010101" pitchFamily="18" charset="-127"/>
                <a:ea typeface="Batang" panose="02030600000101010101" pitchFamily="18" charset="-127"/>
              </a:rPr>
              <a:t>study on the followership role of graduate teachers in </a:t>
            </a:r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Sri </a:t>
            </a:r>
            <a:r>
              <a:rPr lang="en-US" sz="4800" b="1" dirty="0">
                <a:latin typeface="Batang" panose="02030600000101010101" pitchFamily="18" charset="-127"/>
                <a:ea typeface="Batang" panose="02030600000101010101" pitchFamily="18" charset="-127"/>
              </a:rPr>
              <a:t>Lankan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064" y="5836596"/>
            <a:ext cx="8615680" cy="15466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bg2"/>
                </a:solidFill>
              </a:rPr>
              <a:t>C.P.W </a:t>
            </a:r>
            <a:r>
              <a:rPr lang="en-US" sz="1400" dirty="0" smtClean="0">
                <a:solidFill>
                  <a:schemeClr val="bg2"/>
                </a:solidFill>
              </a:rPr>
              <a:t>Malepathirana</a:t>
            </a:r>
            <a:endParaRPr lang="en-US" sz="1400" baseline="30000" dirty="0">
              <a:solidFill>
                <a:schemeClr val="bg2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solidFill>
                  <a:schemeClr val="bg2"/>
                </a:solidFill>
              </a:rPr>
              <a:t>Department </a:t>
            </a:r>
            <a:r>
              <a:rPr lang="en-US" sz="1400" dirty="0">
                <a:solidFill>
                  <a:schemeClr val="bg2"/>
                </a:solidFill>
              </a:rPr>
              <a:t>Social Science </a:t>
            </a:r>
            <a:r>
              <a:rPr lang="en-US" sz="1400" dirty="0" smtClean="0">
                <a:solidFill>
                  <a:schemeClr val="bg2"/>
                </a:solidFill>
              </a:rPr>
              <a:t>Education</a:t>
            </a: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solidFill>
                  <a:schemeClr val="bg2"/>
                </a:solidFill>
              </a:rPr>
              <a:t>Faculty of Education</a:t>
            </a: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solidFill>
                  <a:schemeClr val="bg2"/>
                </a:solidFill>
              </a:rPr>
              <a:t>University </a:t>
            </a:r>
            <a:r>
              <a:rPr lang="en-US" sz="1400" dirty="0">
                <a:solidFill>
                  <a:schemeClr val="bg2"/>
                </a:solidFill>
              </a:rPr>
              <a:t>of </a:t>
            </a:r>
            <a:r>
              <a:rPr lang="en-US" sz="1400" dirty="0" smtClean="0">
                <a:solidFill>
                  <a:schemeClr val="bg2"/>
                </a:solidFill>
              </a:rPr>
              <a:t>Colombo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1328" y="1079770"/>
            <a:ext cx="1536970" cy="1303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5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425" y="179961"/>
            <a:ext cx="117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Followership styles &amp; type of school</a:t>
            </a:r>
            <a:endParaRPr lang="en-US" sz="3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50301821"/>
              </p:ext>
            </p:extLst>
          </p:nvPr>
        </p:nvGraphicFramePr>
        <p:xfrm>
          <a:off x="213138" y="1818860"/>
          <a:ext cx="6863523" cy="473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68968"/>
              </p:ext>
            </p:extLst>
          </p:nvPr>
        </p:nvGraphicFramePr>
        <p:xfrm>
          <a:off x="7076661" y="2714387"/>
          <a:ext cx="4858899" cy="306125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050948"/>
                <a:gridCol w="1293067"/>
                <a:gridCol w="1514884"/>
              </a:tblGrid>
              <a:tr h="8666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Value 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Exact </a:t>
                      </a:r>
                      <a:r>
                        <a:rPr lang="en-US" sz="2400" b="0" dirty="0">
                          <a:effectLst/>
                        </a:rPr>
                        <a:t>Sig. (</a:t>
                      </a:r>
                      <a:r>
                        <a:rPr lang="si-LK" sz="2400" b="0" dirty="0">
                          <a:effectLst/>
                        </a:rPr>
                        <a:t>2-</a:t>
                      </a:r>
                      <a:r>
                        <a:rPr lang="en-US" sz="2400" b="0" dirty="0">
                          <a:effectLst/>
                        </a:rPr>
                        <a:t>sided)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Pearson Chi square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19.987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Fisher's Exact Test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15.796 </a:t>
                      </a:r>
                      <a:endParaRPr lang="en-US" sz="2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0.031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35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425" y="179961"/>
            <a:ext cx="117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Followership styles &amp; leadership positions at school</a:t>
            </a:r>
            <a:endParaRPr lang="en-US" sz="3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54780391"/>
              </p:ext>
            </p:extLst>
          </p:nvPr>
        </p:nvGraphicFramePr>
        <p:xfrm>
          <a:off x="213138" y="1818860"/>
          <a:ext cx="6863523" cy="473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04061"/>
              </p:ext>
            </p:extLst>
          </p:nvPr>
        </p:nvGraphicFramePr>
        <p:xfrm>
          <a:off x="7076661" y="2714387"/>
          <a:ext cx="4858899" cy="298568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050948"/>
                <a:gridCol w="1293067"/>
                <a:gridCol w="1514884"/>
              </a:tblGrid>
              <a:tr h="8666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Value 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Exact </a:t>
                      </a:r>
                      <a:r>
                        <a:rPr lang="en-US" sz="2400" b="0" dirty="0">
                          <a:effectLst/>
                        </a:rPr>
                        <a:t>Sig. (</a:t>
                      </a:r>
                      <a:r>
                        <a:rPr lang="si-LK" sz="2400" b="0" dirty="0">
                          <a:effectLst/>
                        </a:rPr>
                        <a:t>2-</a:t>
                      </a:r>
                      <a:r>
                        <a:rPr lang="en-US" sz="2400" b="0" dirty="0">
                          <a:effectLst/>
                        </a:rPr>
                        <a:t>sided)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Pearson Chi square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4.039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0.253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Fisher's Exact Test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2.656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0.327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3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425" y="179961"/>
            <a:ext cx="11777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Followership style determinants of exemplary followers </a:t>
            </a:r>
            <a:endParaRPr lang="en-US" sz="3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506067"/>
            <a:ext cx="10127226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Iskoola Pota" panose="020B0502040204020203" pitchFamily="34" charset="0"/>
              </a:rPr>
              <a:t>Influence of the family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Iskoola Pota" panose="020B0502040204020203" pitchFamily="34" charset="0"/>
              </a:rPr>
              <a:t>School and university 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Iskoola Pota" panose="020B0502040204020203" pitchFamily="34" charset="0"/>
              </a:rPr>
              <a:t>Influence of coworkers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Iskoola Pota" panose="020B0502040204020203" pitchFamily="34" charset="0"/>
              </a:rPr>
              <a:t>Influence of the leaders </a:t>
            </a:r>
            <a:endParaRPr lang="en-US" sz="3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28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-15726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Conclusion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425102"/>
            <a:ext cx="11651226" cy="509243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vast majority of graduate teachers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 Sri Lankan schools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are exemplary followers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with higher critical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independent thinking, activeness, self-motivation and cooperativeness. </a:t>
            </a:r>
            <a:r>
              <a:rPr lang="si-LK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en-US" sz="24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This situation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can be negatively impacted by the drawbacks in school types, school culture and institutional factors. </a:t>
            </a:r>
            <a:endParaRPr lang="en-US" sz="24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Thus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it is essential that the followers should be considered with equal importance as leaders in school environment. </a:t>
            </a:r>
            <a:endParaRPr lang="en-US" sz="24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Since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schools and teachers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are powerful factors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influencing the followership behavior, teachers should always attempt to be exemplary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followers. </a:t>
            </a: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>
              <a:lnSpc>
                <a:spcPct val="130000"/>
              </a:lnSpc>
            </a:pP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48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-15726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References 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425102"/>
            <a:ext cx="11651226" cy="5092430"/>
          </a:xfrm>
        </p:spPr>
        <p:txBody>
          <a:bodyPr>
            <a:noAutofit/>
          </a:bodyPr>
          <a:lstStyle/>
          <a:p>
            <a:pPr marL="628650" indent="-628650">
              <a:buNone/>
            </a:pPr>
            <a:r>
              <a:rPr lang="en-US" sz="1800" dirty="0"/>
              <a:t>Ali, H. M., &amp; Al-</a:t>
            </a:r>
            <a:r>
              <a:rPr lang="en-US" sz="1800" dirty="0" err="1"/>
              <a:t>Anshory</a:t>
            </a:r>
            <a:r>
              <a:rPr lang="en-US" sz="1800" dirty="0"/>
              <a:t>, A. S.</a:t>
            </a:r>
            <a:r>
              <a:rPr lang="ar-SA" sz="1800" dirty="0"/>
              <a:t> (2014). </a:t>
            </a:r>
            <a:r>
              <a:rPr lang="en-US" sz="1800" dirty="0"/>
              <a:t>The gap between </a:t>
            </a:r>
            <a:r>
              <a:rPr lang="en-US" sz="1800" dirty="0" err="1"/>
              <a:t>primay</a:t>
            </a:r>
            <a:r>
              <a:rPr lang="en-US" sz="1800" dirty="0"/>
              <a:t> and secondary school teacher followership styles at </a:t>
            </a:r>
            <a:r>
              <a:rPr lang="en-US" sz="1800" dirty="0" err="1"/>
              <a:t>Adni</a:t>
            </a:r>
            <a:r>
              <a:rPr lang="en-US" sz="1800" dirty="0"/>
              <a:t> Islamic School, Malaysia. </a:t>
            </a:r>
            <a:r>
              <a:rPr lang="en-US" sz="1800" i="1" dirty="0"/>
              <a:t>IIUM </a:t>
            </a:r>
            <a:r>
              <a:rPr lang="en-US" sz="1800" i="1" dirty="0" err="1"/>
              <a:t>JoUrnal</a:t>
            </a:r>
            <a:r>
              <a:rPr lang="en-US" sz="1800" i="1" dirty="0"/>
              <a:t> of </a:t>
            </a:r>
            <a:r>
              <a:rPr lang="en-US" sz="1800" i="1" dirty="0" err="1"/>
              <a:t>EdUcatIonal</a:t>
            </a:r>
            <a:r>
              <a:rPr lang="en-US" sz="1800" i="1" dirty="0"/>
              <a:t> </a:t>
            </a:r>
            <a:r>
              <a:rPr lang="en-US" sz="1800" i="1" dirty="0" err="1"/>
              <a:t>StUdIES</a:t>
            </a:r>
            <a:r>
              <a:rPr lang="en-US" sz="1800" i="1" dirty="0"/>
              <a:t>, </a:t>
            </a:r>
            <a:r>
              <a:rPr lang="ar-SA" sz="1800" i="1" dirty="0"/>
              <a:t>2</a:t>
            </a:r>
            <a:r>
              <a:rPr lang="ar-SA" sz="1800" dirty="0"/>
              <a:t>(2)</a:t>
            </a:r>
            <a:r>
              <a:rPr lang="en-US" sz="1800" dirty="0"/>
              <a:t>, </a:t>
            </a:r>
            <a:r>
              <a:rPr lang="ar-SA" sz="1800" dirty="0"/>
              <a:t>59-83 .</a:t>
            </a:r>
            <a:endParaRPr lang="en-US" sz="1800" dirty="0"/>
          </a:p>
          <a:p>
            <a:pPr marL="628650" indent="-628650">
              <a:buNone/>
            </a:pPr>
            <a:r>
              <a:rPr lang="en-US" sz="1800" dirty="0"/>
              <a:t>Ammon, R.D.N (2013). Active followership: An essential component of the teacher-principal relationship. Unpublished dissertation presented for the Degree of Master of Arts, University of Victoria </a:t>
            </a:r>
          </a:p>
          <a:p>
            <a:pPr marL="628650" indent="-628650">
              <a:buNone/>
            </a:pPr>
            <a:r>
              <a:rPr lang="en-US" sz="1800" dirty="0"/>
              <a:t>Baker, S. D.</a:t>
            </a:r>
            <a:r>
              <a:rPr lang="ar-SA" sz="1800" dirty="0"/>
              <a:t> (2007). </a:t>
            </a:r>
            <a:r>
              <a:rPr lang="en-US" sz="1800" dirty="0"/>
              <a:t>Followership: The theoretical foundation of a contemporary construct. </a:t>
            </a:r>
            <a:r>
              <a:rPr lang="en-US" sz="1800" i="1" dirty="0"/>
              <a:t>Journal of Leadership &amp; Organizational Studies, </a:t>
            </a:r>
            <a:r>
              <a:rPr lang="ar-SA" sz="1800" i="1" dirty="0"/>
              <a:t>14 </a:t>
            </a:r>
            <a:r>
              <a:rPr lang="en-US" sz="1800" dirty="0"/>
              <a:t>, </a:t>
            </a:r>
            <a:r>
              <a:rPr lang="ar-SA" sz="1800" dirty="0"/>
              <a:t>50 - 60.</a:t>
            </a:r>
            <a:endParaRPr lang="en-US" sz="1800" dirty="0"/>
          </a:p>
          <a:p>
            <a:pPr marL="628650" indent="-628650">
              <a:buNone/>
            </a:pPr>
            <a:r>
              <a:rPr lang="en-US" sz="1800" dirty="0" err="1"/>
              <a:t>Billot</a:t>
            </a:r>
            <a:r>
              <a:rPr lang="en-US" sz="1800" dirty="0"/>
              <a:t>, J., West, D., </a:t>
            </a:r>
            <a:r>
              <a:rPr lang="en-US" sz="1800" dirty="0" err="1"/>
              <a:t>Khong</a:t>
            </a:r>
            <a:r>
              <a:rPr lang="en-US" sz="1800" dirty="0"/>
              <a:t>, L., </a:t>
            </a:r>
            <a:r>
              <a:rPr lang="en-US" sz="1800" dirty="0" err="1"/>
              <a:t>Skorobohacz</a:t>
            </a:r>
            <a:r>
              <a:rPr lang="en-US" sz="1800" dirty="0"/>
              <a:t> , C., </a:t>
            </a:r>
            <a:r>
              <a:rPr lang="en-US" sz="1800" dirty="0" err="1"/>
              <a:t>Roxa</a:t>
            </a:r>
            <a:r>
              <a:rPr lang="en-US" sz="1800" dirty="0"/>
              <a:t>, T., Murray, S., Bullock, A.</a:t>
            </a:r>
            <a:r>
              <a:rPr lang="ar-SA" sz="1800" dirty="0"/>
              <a:t> (2009). </a:t>
            </a:r>
            <a:r>
              <a:rPr lang="en-US" sz="1800" dirty="0"/>
              <a:t>Followership styles and employee attachment to the organization. </a:t>
            </a:r>
            <a:r>
              <a:rPr lang="en-US" sz="1800" i="1" dirty="0"/>
              <a:t>The Psychologist Manager Journal, </a:t>
            </a:r>
            <a:r>
              <a:rPr lang="ar-SA" sz="1800" i="1" dirty="0"/>
              <a:t>12</a:t>
            </a:r>
            <a:r>
              <a:rPr lang="en-US" sz="1800" dirty="0"/>
              <a:t>, </a:t>
            </a:r>
            <a:r>
              <a:rPr lang="ar-SA" sz="1800" dirty="0"/>
              <a:t>111-131.</a:t>
            </a:r>
            <a:endParaRPr lang="en-US" sz="1800" dirty="0"/>
          </a:p>
          <a:p>
            <a:pPr marL="628650" indent="-628650">
              <a:buNone/>
            </a:pPr>
            <a:r>
              <a:rPr lang="en-US" sz="1800" dirty="0" err="1"/>
              <a:t>Bresnen</a:t>
            </a:r>
            <a:r>
              <a:rPr lang="en-US" sz="1800" dirty="0"/>
              <a:t>, M.</a:t>
            </a:r>
            <a:r>
              <a:rPr lang="ar-SA" sz="1800" dirty="0"/>
              <a:t> (1995). </a:t>
            </a:r>
            <a:r>
              <a:rPr lang="en-US" sz="1800" dirty="0"/>
              <a:t>All things to all people: Perceptions, attributions, and constructions of leadership. </a:t>
            </a:r>
            <a:r>
              <a:rPr lang="en-US" sz="1800" i="1" dirty="0"/>
              <a:t>The Leadership Quarterly</a:t>
            </a:r>
            <a:r>
              <a:rPr lang="ar-SA" sz="1800" dirty="0"/>
              <a:t>(6)</a:t>
            </a:r>
            <a:r>
              <a:rPr lang="en-US" sz="1800" dirty="0"/>
              <a:t>, </a:t>
            </a:r>
            <a:r>
              <a:rPr lang="ar-SA" sz="1800" dirty="0"/>
              <a:t>495-513.</a:t>
            </a:r>
            <a:endParaRPr lang="en-US" sz="1800" dirty="0"/>
          </a:p>
          <a:p>
            <a:pPr marL="628650" indent="-628650">
              <a:buNone/>
            </a:pPr>
            <a:r>
              <a:rPr lang="en-US" sz="1800" dirty="0"/>
              <a:t>Brown , T.</a:t>
            </a:r>
            <a:r>
              <a:rPr lang="ar-SA" sz="1800" dirty="0"/>
              <a:t> (1995). </a:t>
            </a:r>
            <a:r>
              <a:rPr lang="en-US" sz="1800" dirty="0"/>
              <a:t>Great leaders need great followers. </a:t>
            </a:r>
            <a:r>
              <a:rPr lang="en-US" sz="1800" i="1" dirty="0"/>
              <a:t>Industry Weekly, </a:t>
            </a:r>
            <a:r>
              <a:rPr lang="ar-SA" sz="1800" i="1" dirty="0"/>
              <a:t>244</a:t>
            </a:r>
            <a:r>
              <a:rPr lang="ar-SA" sz="1800" dirty="0"/>
              <a:t>(16)</a:t>
            </a:r>
            <a:r>
              <a:rPr lang="en-US" sz="1800" dirty="0"/>
              <a:t>,</a:t>
            </a:r>
            <a:r>
              <a:rPr lang="si-LK" sz="1800" dirty="0"/>
              <a:t> </a:t>
            </a:r>
            <a:r>
              <a:rPr lang="en-US" sz="1800" dirty="0"/>
              <a:t>pp25</a:t>
            </a:r>
          </a:p>
          <a:p>
            <a:pPr marL="628650" indent="-628650">
              <a:buNone/>
            </a:pPr>
            <a:r>
              <a:rPr lang="en-US" sz="1800" dirty="0"/>
              <a:t>Bryman, A.</a:t>
            </a:r>
            <a:r>
              <a:rPr lang="ar-SA" sz="1800" dirty="0"/>
              <a:t> (1986). </a:t>
            </a:r>
            <a:r>
              <a:rPr lang="en-US" sz="1800" i="1" dirty="0"/>
              <a:t>Leadership and Organizations.</a:t>
            </a:r>
            <a:r>
              <a:rPr lang="en-US" sz="1800" dirty="0"/>
              <a:t> London.: Routledge.</a:t>
            </a:r>
          </a:p>
          <a:p>
            <a:pPr marL="628650" indent="-628650">
              <a:buNone/>
            </a:pPr>
            <a:r>
              <a:rPr lang="en-US" sz="1800" dirty="0" err="1"/>
              <a:t>Chaleff</a:t>
            </a:r>
            <a:r>
              <a:rPr lang="en-US" sz="1800" dirty="0"/>
              <a:t>, I.</a:t>
            </a:r>
            <a:r>
              <a:rPr lang="ar-SA" sz="1800" dirty="0"/>
              <a:t> (1995). </a:t>
            </a:r>
            <a:r>
              <a:rPr lang="en-US" sz="1800" i="1" dirty="0"/>
              <a:t>The Courageous Follower: Standing Up to and for Our Leaders</a:t>
            </a:r>
            <a:r>
              <a:rPr lang="ar-SA" sz="1800" dirty="0"/>
              <a:t> (3. </a:t>
            </a:r>
            <a:r>
              <a:rPr lang="en-US" sz="1800" dirty="0"/>
              <a:t>San Francisco: </a:t>
            </a:r>
            <a:r>
              <a:rPr lang="en-US" sz="1800" dirty="0" err="1"/>
              <a:t>Berrett</a:t>
            </a:r>
            <a:r>
              <a:rPr lang="en-US" sz="1800" dirty="0"/>
              <a:t>-Koehler Publishers.</a:t>
            </a:r>
          </a:p>
          <a:p>
            <a:pPr marL="457200" indent="-457200" algn="just">
              <a:lnSpc>
                <a:spcPct val="130000"/>
              </a:lnSpc>
            </a:pPr>
            <a:endParaRPr lang="en-US" sz="1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729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-15726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References 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425102"/>
            <a:ext cx="11651226" cy="5092430"/>
          </a:xfrm>
        </p:spPr>
        <p:txBody>
          <a:bodyPr>
            <a:noAutofit/>
          </a:bodyPr>
          <a:lstStyle/>
          <a:p>
            <a:pPr marL="628650" indent="-571500">
              <a:buNone/>
            </a:pPr>
            <a:r>
              <a:rPr lang="en-US" sz="1800" dirty="0"/>
              <a:t>Collinson, D.</a:t>
            </a:r>
            <a:r>
              <a:rPr lang="ar-SA" sz="1800" dirty="0"/>
              <a:t> (2006). </a:t>
            </a:r>
            <a:r>
              <a:rPr lang="en-US" sz="1800" dirty="0"/>
              <a:t>Rethinking followership: A post-</a:t>
            </a:r>
            <a:r>
              <a:rPr lang="en-US" sz="1800" dirty="0" err="1"/>
              <a:t>structuralist</a:t>
            </a:r>
            <a:r>
              <a:rPr lang="en-US" sz="1800" dirty="0"/>
              <a:t> analysis of follower identities. </a:t>
            </a:r>
            <a:r>
              <a:rPr lang="en-US" sz="1800" i="1" dirty="0"/>
              <a:t>Leadership Quarterly, </a:t>
            </a:r>
            <a:r>
              <a:rPr lang="ar-SA" sz="1800" i="1" dirty="0"/>
              <a:t>17</a:t>
            </a:r>
            <a:r>
              <a:rPr lang="ar-SA" sz="1800" dirty="0"/>
              <a:t>(2)</a:t>
            </a:r>
            <a:r>
              <a:rPr lang="en-US" sz="1800" dirty="0"/>
              <a:t>, </a:t>
            </a:r>
            <a:r>
              <a:rPr lang="ar-SA" sz="1800" dirty="0"/>
              <a:t>179-189.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/>
              <a:t>Crippen, C.</a:t>
            </a:r>
            <a:r>
              <a:rPr lang="ar-SA" sz="1800" dirty="0"/>
              <a:t> (2012). </a:t>
            </a:r>
            <a:r>
              <a:rPr lang="en-US" sz="1800" dirty="0"/>
              <a:t>Enhancing authentic leadership-followership. Strengthening school relationships. </a:t>
            </a:r>
            <a:r>
              <a:rPr lang="en-US" sz="1800" i="1" dirty="0"/>
              <a:t>Management in Education, </a:t>
            </a:r>
            <a:r>
              <a:rPr lang="ar-SA" sz="1800" i="1" dirty="0"/>
              <a:t>26</a:t>
            </a:r>
            <a:r>
              <a:rPr lang="ar-SA" sz="1800" dirty="0"/>
              <a:t>(4)</a:t>
            </a:r>
            <a:r>
              <a:rPr lang="en-US" sz="1800" dirty="0"/>
              <a:t>, </a:t>
            </a:r>
            <a:r>
              <a:rPr lang="ar-SA" sz="1800" dirty="0"/>
              <a:t>192-198.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/>
              <a:t>Crossman, B., &amp; Crossman, J.</a:t>
            </a:r>
            <a:r>
              <a:rPr lang="ar-SA" sz="1800" dirty="0"/>
              <a:t> (2011). </a:t>
            </a:r>
            <a:r>
              <a:rPr lang="en-US" sz="1800" dirty="0" err="1"/>
              <a:t>Conceptualising</a:t>
            </a:r>
            <a:r>
              <a:rPr lang="en-US" sz="1800" dirty="0"/>
              <a:t> followership</a:t>
            </a:r>
            <a:r>
              <a:rPr lang="ar-SA" sz="1800" dirty="0"/>
              <a:t> – </a:t>
            </a:r>
            <a:r>
              <a:rPr lang="en-US" sz="1800" dirty="0"/>
              <a:t>A review of the literature. </a:t>
            </a:r>
            <a:r>
              <a:rPr lang="en-US" sz="1800" i="1" dirty="0"/>
              <a:t>Leadership, </a:t>
            </a:r>
            <a:r>
              <a:rPr lang="ar-SA" sz="1800" i="1" dirty="0"/>
              <a:t>7</a:t>
            </a:r>
            <a:r>
              <a:rPr lang="ar-SA" sz="1800" dirty="0"/>
              <a:t>(4)</a:t>
            </a:r>
            <a:r>
              <a:rPr lang="en-US" sz="1800" dirty="0"/>
              <a:t>, </a:t>
            </a:r>
            <a:r>
              <a:rPr lang="ar-SA" sz="1800" dirty="0"/>
              <a:t>481 - 479.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 err="1"/>
              <a:t>Curphy</a:t>
            </a:r>
            <a:r>
              <a:rPr lang="en-US" sz="1800" dirty="0"/>
              <a:t>, G., &amp; </a:t>
            </a:r>
            <a:r>
              <a:rPr lang="en-US" sz="1800" dirty="0" err="1"/>
              <a:t>Roellig</a:t>
            </a:r>
            <a:r>
              <a:rPr lang="en-US" sz="1800" dirty="0"/>
              <a:t>, M.</a:t>
            </a:r>
            <a:r>
              <a:rPr lang="ar-SA" sz="1800" dirty="0"/>
              <a:t> (2016</a:t>
            </a:r>
            <a:r>
              <a:rPr lang="si-LK" sz="1800" dirty="0"/>
              <a:t>.12.12</a:t>
            </a:r>
            <a:r>
              <a:rPr lang="ar-SA" sz="1800" dirty="0"/>
              <a:t>). </a:t>
            </a:r>
            <a:r>
              <a:rPr lang="en-US" sz="1800" i="1" dirty="0" err="1"/>
              <a:t>Foloowership</a:t>
            </a:r>
            <a:r>
              <a:rPr lang="en-US" sz="1800" i="1" dirty="0"/>
              <a:t> publications</a:t>
            </a:r>
            <a:r>
              <a:rPr lang="ar-SA" sz="1800" dirty="0"/>
              <a:t>. </a:t>
            </a:r>
            <a:r>
              <a:rPr lang="en-US" sz="1800" dirty="0"/>
              <a:t>The followership exchange: http://followership</a:t>
            </a:r>
            <a:r>
              <a:rPr lang="ar-SA" sz="1800" dirty="0"/>
              <a:t>2.</a:t>
            </a:r>
            <a:r>
              <a:rPr lang="en-US" sz="1800" dirty="0"/>
              <a:t>pbworks.com/w/page/</a:t>
            </a:r>
            <a:r>
              <a:rPr lang="ar-SA" sz="1800" dirty="0"/>
              <a:t>102633943/</a:t>
            </a:r>
            <a:r>
              <a:rPr lang="en-US" sz="1800" dirty="0"/>
              <a:t>FOLLOWERSHIP%</a:t>
            </a:r>
            <a:r>
              <a:rPr lang="ar-SA" sz="1800" dirty="0"/>
              <a:t>20</a:t>
            </a:r>
            <a:r>
              <a:rPr lang="en-US" sz="1800" dirty="0"/>
              <a:t>PUBLICATION S%</a:t>
            </a:r>
            <a:r>
              <a:rPr lang="ar-SA" sz="1800" dirty="0"/>
              <a:t>20</a:t>
            </a:r>
            <a:r>
              <a:rPr lang="en-US" sz="1800" dirty="0"/>
              <a:t>SAVED%</a:t>
            </a:r>
            <a:r>
              <a:rPr lang="ar-SA" sz="1800" dirty="0"/>
              <a:t>2011042015 </a:t>
            </a:r>
            <a:r>
              <a:rPr lang="en-US" sz="1800" dirty="0"/>
              <a:t>Retrieved from</a:t>
            </a:r>
            <a:r>
              <a:rPr lang="ar-SA" sz="1800" dirty="0"/>
              <a:t>130114 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 err="1"/>
              <a:t>Frisina</a:t>
            </a:r>
            <a:r>
              <a:rPr lang="en-US" sz="1800" dirty="0"/>
              <a:t>, M.</a:t>
            </a:r>
            <a:r>
              <a:rPr lang="ar-SA" sz="1800" dirty="0"/>
              <a:t> (2005). </a:t>
            </a:r>
            <a:r>
              <a:rPr lang="en-US" sz="1800" dirty="0"/>
              <a:t>Learn to lead by following. </a:t>
            </a:r>
            <a:r>
              <a:rPr lang="en-US" sz="1800" i="1" dirty="0"/>
              <a:t>Nursing Management, </a:t>
            </a:r>
            <a:r>
              <a:rPr lang="ar-SA" sz="1800" i="1" dirty="0"/>
              <a:t>36</a:t>
            </a:r>
            <a:r>
              <a:rPr lang="ar-SA" sz="1800" dirty="0"/>
              <a:t>(3)</a:t>
            </a:r>
            <a:r>
              <a:rPr lang="en-US" sz="1800" dirty="0"/>
              <a:t>, pp</a:t>
            </a:r>
            <a:r>
              <a:rPr lang="ar-SA" sz="1800" dirty="0"/>
              <a:t>. 12.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 err="1"/>
              <a:t>Gast</a:t>
            </a:r>
            <a:r>
              <a:rPr lang="en-US" sz="1800" dirty="0"/>
              <a:t>, J.</a:t>
            </a:r>
            <a:r>
              <a:rPr lang="ar-SA" sz="1800" dirty="0"/>
              <a:t> (2003). </a:t>
            </a:r>
            <a:r>
              <a:rPr lang="en-US" sz="1800" dirty="0"/>
              <a:t>The </a:t>
            </a:r>
            <a:r>
              <a:rPr lang="ar-SA" sz="1800" dirty="0"/>
              <a:t>2003 </a:t>
            </a:r>
            <a:r>
              <a:rPr lang="en-US" sz="1800" dirty="0"/>
              <a:t>HBR List: Breakthrough ideas for tomorrow</a:t>
            </a:r>
            <a:r>
              <a:rPr lang="ar-SA" sz="1800" dirty="0"/>
              <a:t>’</a:t>
            </a:r>
            <a:r>
              <a:rPr lang="en-US" sz="1800" dirty="0"/>
              <a:t>s business agenda. </a:t>
            </a:r>
            <a:r>
              <a:rPr lang="en-US" sz="1800" i="1" dirty="0"/>
              <a:t>Harvard Business Review, </a:t>
            </a:r>
            <a:r>
              <a:rPr lang="ar-SA" sz="1800" i="1" dirty="0"/>
              <a:t>81</a:t>
            </a:r>
            <a:r>
              <a:rPr lang="ar-SA" sz="1800" dirty="0"/>
              <a:t>(4)</a:t>
            </a:r>
            <a:r>
              <a:rPr lang="en-US" sz="1800" dirty="0"/>
              <a:t>, </a:t>
            </a:r>
            <a:r>
              <a:rPr lang="ar-SA" sz="1800" dirty="0"/>
              <a:t>92-98.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 err="1"/>
              <a:t>Hoption</a:t>
            </a:r>
            <a:r>
              <a:rPr lang="en-US" sz="1800" dirty="0"/>
              <a:t> , C.</a:t>
            </a:r>
            <a:r>
              <a:rPr lang="ar-SA" sz="1800" dirty="0"/>
              <a:t> (2014). </a:t>
            </a:r>
            <a:r>
              <a:rPr lang="en-US" sz="1800" dirty="0"/>
              <a:t>Learning and Developing Followership. </a:t>
            </a:r>
            <a:r>
              <a:rPr lang="en-US" sz="1800" i="1" dirty="0"/>
              <a:t>Journal of Leadership Education, </a:t>
            </a:r>
            <a:r>
              <a:rPr lang="ar-SA" sz="1800" i="1" dirty="0"/>
              <a:t>13</a:t>
            </a:r>
            <a:r>
              <a:rPr lang="en-US" sz="1800" dirty="0"/>
              <a:t>, </a:t>
            </a:r>
            <a:r>
              <a:rPr lang="ar-SA" sz="1800" dirty="0"/>
              <a:t>129-137.</a:t>
            </a:r>
            <a:endParaRPr lang="en-US" sz="1800" dirty="0"/>
          </a:p>
          <a:p>
            <a:pPr marL="628650" indent="-571500">
              <a:buNone/>
            </a:pPr>
            <a:r>
              <a:rPr lang="en-US" sz="1800" dirty="0" err="1"/>
              <a:t>Lortie</a:t>
            </a:r>
            <a:r>
              <a:rPr lang="en-US" sz="1800" dirty="0"/>
              <a:t>, D. (1975) Schoolteacher: A sociological study. In Goodson, I. (2008). Investigating the teacher's life and work. Sense Publishing.</a:t>
            </a:r>
          </a:p>
          <a:p>
            <a:pPr marL="457200" indent="-457200" algn="just">
              <a:lnSpc>
                <a:spcPct val="130000"/>
              </a:lnSpc>
            </a:pPr>
            <a:endParaRPr lang="en-US" sz="1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535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-15726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References 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425102"/>
            <a:ext cx="11651226" cy="509243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1700" dirty="0"/>
              <a:t>Kellerman, B.</a:t>
            </a:r>
            <a:r>
              <a:rPr lang="ar-SA" sz="1700" dirty="0"/>
              <a:t> (2007). </a:t>
            </a:r>
            <a:r>
              <a:rPr lang="en-US" sz="1700" dirty="0"/>
              <a:t>What every leader needs to know about followers. </a:t>
            </a:r>
            <a:r>
              <a:rPr lang="en-US" sz="1700" i="1" dirty="0"/>
              <a:t>Harvard Business Review, </a:t>
            </a:r>
            <a:r>
              <a:rPr lang="ar-SA" sz="1700" i="1" dirty="0"/>
              <a:t>85</a:t>
            </a:r>
            <a:r>
              <a:rPr lang="ar-SA" sz="1700" dirty="0"/>
              <a:t>(12)</a:t>
            </a:r>
            <a:r>
              <a:rPr lang="en-US" sz="1700" dirty="0"/>
              <a:t>, </a:t>
            </a:r>
            <a:r>
              <a:rPr lang="ar-SA" sz="1700" dirty="0"/>
              <a:t>84-91.</a:t>
            </a:r>
            <a:endParaRPr lang="en-US" sz="1700" dirty="0"/>
          </a:p>
          <a:p>
            <a:pPr marL="457200" indent="-457200">
              <a:buNone/>
            </a:pPr>
            <a:r>
              <a:rPr lang="en-US" sz="1700" dirty="0"/>
              <a:t>Merriam- Webster Online Dictionary. (2005). “Follower”. Retrieved on December 12, 2016 from </a:t>
            </a:r>
            <a:r>
              <a:rPr lang="en-US" sz="1700" u="sng" dirty="0">
                <a:hlinkClick r:id="rId2"/>
              </a:rPr>
              <a:t>http://www.m-w.com/dictionary/follower</a:t>
            </a:r>
            <a:endParaRPr lang="en-US" sz="1700" dirty="0"/>
          </a:p>
          <a:p>
            <a:pPr marL="457200" indent="-457200">
              <a:buNone/>
            </a:pPr>
            <a:r>
              <a:rPr lang="en-US" sz="1700" dirty="0" err="1"/>
              <a:t>Maroosis</a:t>
            </a:r>
            <a:r>
              <a:rPr lang="en-US" sz="1700" dirty="0"/>
              <a:t>, J.</a:t>
            </a:r>
            <a:r>
              <a:rPr lang="ar-SA" sz="1700" dirty="0"/>
              <a:t> (2008). </a:t>
            </a:r>
            <a:r>
              <a:rPr lang="en-US" sz="1700" dirty="0"/>
              <a:t>Leadership: A Partnership in Reciprocal Following.</a:t>
            </a:r>
            <a:r>
              <a:rPr lang="si-LK" sz="1700" dirty="0"/>
              <a:t> තුළ </a:t>
            </a:r>
            <a:r>
              <a:rPr lang="en-US" sz="1700" dirty="0"/>
              <a:t>R. E. </a:t>
            </a:r>
            <a:r>
              <a:rPr lang="en-US" sz="1700" dirty="0" err="1"/>
              <a:t>Riggio</a:t>
            </a:r>
            <a:r>
              <a:rPr lang="en-US" sz="1700" dirty="0"/>
              <a:t> , I. </a:t>
            </a:r>
            <a:r>
              <a:rPr lang="en-US" sz="1700" dirty="0" err="1"/>
              <a:t>Chaleff</a:t>
            </a:r>
            <a:r>
              <a:rPr lang="en-US" sz="1700" dirty="0"/>
              <a:t> , &amp; J. L. </a:t>
            </a:r>
            <a:r>
              <a:rPr lang="en-US" sz="1700" dirty="0" err="1"/>
              <a:t>Blumen</a:t>
            </a:r>
            <a:r>
              <a:rPr lang="en-US" sz="1700" dirty="0"/>
              <a:t>, </a:t>
            </a:r>
            <a:r>
              <a:rPr lang="en-US" sz="1700" i="1" dirty="0"/>
              <a:t>The art of followership</a:t>
            </a:r>
            <a:r>
              <a:rPr lang="ar-SA" sz="1700" dirty="0"/>
              <a:t> (</a:t>
            </a:r>
            <a:r>
              <a:rPr lang="si-LK" sz="1700" dirty="0"/>
              <a:t>පි</a:t>
            </a:r>
            <a:r>
              <a:rPr lang="ar-SA" sz="1700" dirty="0"/>
              <a:t>. 17-24). </a:t>
            </a:r>
            <a:r>
              <a:rPr lang="en-US" sz="1700" dirty="0" err="1"/>
              <a:t>Jossey</a:t>
            </a:r>
            <a:r>
              <a:rPr lang="en-US" sz="1700" dirty="0"/>
              <a:t>-Bass: San </a:t>
            </a:r>
            <a:r>
              <a:rPr lang="en-US" sz="1700" dirty="0" err="1"/>
              <a:t>Fransisco</a:t>
            </a:r>
            <a:r>
              <a:rPr lang="en-US" sz="1700" dirty="0"/>
              <a:t>.</a:t>
            </a:r>
          </a:p>
          <a:p>
            <a:pPr marL="457200" indent="-457200">
              <a:buNone/>
            </a:pPr>
            <a:r>
              <a:rPr lang="en-US" sz="1700" dirty="0"/>
              <a:t>Nolan, J. S., &amp; </a:t>
            </a:r>
            <a:r>
              <a:rPr lang="en-US" sz="1700" dirty="0" err="1"/>
              <a:t>Harty</a:t>
            </a:r>
            <a:r>
              <a:rPr lang="en-US" sz="1700" dirty="0"/>
              <a:t>, H. F.</a:t>
            </a:r>
            <a:r>
              <a:rPr lang="ar-SA" sz="1700" dirty="0"/>
              <a:t> (2001). </a:t>
            </a:r>
            <a:r>
              <a:rPr lang="en-US" sz="1700" dirty="0"/>
              <a:t>Followership &gt;</a:t>
            </a:r>
            <a:r>
              <a:rPr lang="ar-SA" sz="1700" dirty="0"/>
              <a:t>=</a:t>
            </a:r>
            <a:r>
              <a:rPr lang="en-US" sz="1700" dirty="0"/>
              <a:t>leadership. </a:t>
            </a:r>
            <a:r>
              <a:rPr lang="en-US" sz="1700" i="1" dirty="0"/>
              <a:t>Education, </a:t>
            </a:r>
            <a:r>
              <a:rPr lang="ar-SA" sz="1700" i="1" dirty="0"/>
              <a:t>104</a:t>
            </a:r>
            <a:r>
              <a:rPr lang="ar-SA" sz="1700" dirty="0"/>
              <a:t>(3)</a:t>
            </a:r>
            <a:r>
              <a:rPr lang="en-US" sz="1700" dirty="0"/>
              <a:t>, </a:t>
            </a:r>
            <a:r>
              <a:rPr lang="ar-SA" sz="1700" dirty="0"/>
              <a:t>311-312.</a:t>
            </a:r>
            <a:endParaRPr lang="en-US" sz="1700" dirty="0"/>
          </a:p>
          <a:p>
            <a:pPr marL="457200" indent="-457200">
              <a:buNone/>
            </a:pPr>
            <a:r>
              <a:rPr lang="en-US" sz="1700" dirty="0"/>
              <a:t>Smith, J.S (2009). Followership behaviors among Florida community college faculty. Unpublished dissertation presented for the Degree of Doctor of Philosophy, University of Florida</a:t>
            </a:r>
          </a:p>
          <a:p>
            <a:pPr marL="457200" indent="-457200">
              <a:buNone/>
            </a:pPr>
            <a:r>
              <a:rPr lang="en-US" sz="1700" dirty="0" err="1"/>
              <a:t>Smircich</a:t>
            </a:r>
            <a:r>
              <a:rPr lang="en-US" sz="1700" dirty="0"/>
              <a:t>, L., &amp; Morgan, G.</a:t>
            </a:r>
            <a:r>
              <a:rPr lang="ar-SA" sz="1700" dirty="0"/>
              <a:t> (1982). </a:t>
            </a:r>
            <a:r>
              <a:rPr lang="en-US" sz="1700" dirty="0"/>
              <a:t>Leadership: The management of meaning. </a:t>
            </a:r>
            <a:r>
              <a:rPr lang="en-US" sz="1700" i="1" dirty="0"/>
              <a:t>Journal of Applied Behavioral Science, </a:t>
            </a:r>
            <a:r>
              <a:rPr lang="ar-SA" sz="1700" i="1" dirty="0"/>
              <a:t>18</a:t>
            </a:r>
            <a:r>
              <a:rPr lang="en-US" sz="1700" dirty="0"/>
              <a:t>, </a:t>
            </a:r>
            <a:r>
              <a:rPr lang="ar-SA" sz="1700" dirty="0"/>
              <a:t>257-273.</a:t>
            </a:r>
            <a:endParaRPr lang="en-US" sz="1700" dirty="0"/>
          </a:p>
          <a:p>
            <a:pPr marL="457200" indent="-457200">
              <a:buNone/>
            </a:pPr>
            <a:r>
              <a:rPr lang="en-US" sz="1700" dirty="0"/>
              <a:t>Townsend, P.</a:t>
            </a:r>
            <a:r>
              <a:rPr lang="ar-SA" sz="1700" dirty="0"/>
              <a:t> (1999). </a:t>
            </a:r>
            <a:r>
              <a:rPr lang="en-US" sz="1700" dirty="0"/>
              <a:t>Fitting teamwork in to the grand scheme of things. </a:t>
            </a:r>
            <a:r>
              <a:rPr lang="en-US" sz="1700" i="1" dirty="0"/>
              <a:t>Journal of Quality and Participation, </a:t>
            </a:r>
            <a:r>
              <a:rPr lang="ar-SA" sz="1700" i="1" dirty="0"/>
              <a:t>25</a:t>
            </a:r>
            <a:r>
              <a:rPr lang="ar-SA" sz="1700" dirty="0"/>
              <a:t>(1)</a:t>
            </a:r>
            <a:r>
              <a:rPr lang="en-US" sz="1700" dirty="0"/>
              <a:t>, </a:t>
            </a:r>
            <a:r>
              <a:rPr lang="ar-SA" sz="1700" dirty="0"/>
              <a:t>16-18.</a:t>
            </a:r>
            <a:endParaRPr lang="en-US" sz="1700" dirty="0"/>
          </a:p>
          <a:p>
            <a:pPr marL="457200" indent="-457200">
              <a:buNone/>
            </a:pPr>
            <a:r>
              <a:rPr lang="en-US" sz="1700" dirty="0"/>
              <a:t>Wiles, K.</a:t>
            </a:r>
            <a:r>
              <a:rPr lang="ar-SA" sz="1700" dirty="0"/>
              <a:t> (1967). </a:t>
            </a:r>
            <a:r>
              <a:rPr lang="en-US" sz="1700" i="1" dirty="0"/>
              <a:t>Supervision for better schools.</a:t>
            </a:r>
            <a:r>
              <a:rPr lang="en-US" sz="1700" dirty="0"/>
              <a:t> Englewood Cliffs: Prentice-Hall.</a:t>
            </a:r>
          </a:p>
          <a:p>
            <a:pPr marL="457200" indent="-457200">
              <a:buNone/>
            </a:pPr>
            <a:r>
              <a:rPr lang="en-US" sz="1700" dirty="0" err="1"/>
              <a:t>Zaleznik</a:t>
            </a:r>
            <a:r>
              <a:rPr lang="en-US" sz="1700" dirty="0"/>
              <a:t>, A. (1965). The Dynamics of </a:t>
            </a:r>
            <a:r>
              <a:rPr lang="en-US" sz="1700" dirty="0" err="1"/>
              <a:t>Subordinacy</a:t>
            </a:r>
            <a:r>
              <a:rPr lang="en-US" sz="1700" dirty="0"/>
              <a:t>. In Kellerman, B. (2008). Followership: How followers are creating change and changing leaders (Center for Public Leadership), Boston, MA: Harvard Business School Press</a:t>
            </a:r>
          </a:p>
          <a:p>
            <a:pPr marL="457200" indent="-457200" algn="just">
              <a:lnSpc>
                <a:spcPct val="130000"/>
              </a:lnSpc>
            </a:pPr>
            <a:endParaRPr lang="en-US" sz="17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22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219" y="3736256"/>
            <a:ext cx="7187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Thank you !</a:t>
            </a:r>
            <a:endParaRPr lang="en-US" sz="72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31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219" y="3736256"/>
            <a:ext cx="7187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It’s your time</a:t>
            </a:r>
            <a:endParaRPr lang="en-US" sz="72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219" y="4936585"/>
            <a:ext cx="9379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Questions are welcomed ! </a:t>
            </a:r>
            <a:endParaRPr lang="en-US" sz="5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35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Introduction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021" y="1600200"/>
            <a:ext cx="11342451" cy="5082702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30000"/>
              </a:lnSpc>
            </a:pP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Many organizational members perform as followers more often than performing as leaders (Kelley, 1988). 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effectiveness of both leadership and followership are equally important for organizational success. 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School teachers are obligated to perform as leaders </a:t>
            </a: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and followers simultaneously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role of teachers, have not yet been sufficiently researched in Sri Lankan context.   </a:t>
            </a:r>
          </a:p>
          <a:p>
            <a:pPr marL="457200" indent="-457200" algn="just">
              <a:lnSpc>
                <a:spcPct val="130000"/>
              </a:lnSpc>
            </a:pPr>
            <a:endParaRPr lang="en-US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indent="0">
              <a:buNone/>
            </a:pPr>
            <a:endParaRPr 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42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954" y="-14591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Objectives of the study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28" y="1600200"/>
            <a:ext cx="10787974" cy="5092430"/>
          </a:xfrm>
        </p:spPr>
        <p:txBody>
          <a:bodyPr>
            <a:noAutofit/>
          </a:bodyPr>
          <a:lstStyle/>
          <a:p>
            <a:pPr marL="631825" lvl="0" indent="-631825">
              <a:lnSpc>
                <a:spcPct val="130000"/>
              </a:lnSpc>
            </a:pPr>
            <a:r>
              <a:rPr lang="en-US" sz="2600" dirty="0" smtClean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To </a:t>
            </a:r>
            <a:r>
              <a:rPr lang="en-US" sz="2600" dirty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identify the followership styles of graduate teachers in Sri Lankan schools </a:t>
            </a:r>
          </a:p>
          <a:p>
            <a:pPr marL="631825" lvl="0" indent="-631825">
              <a:lnSpc>
                <a:spcPct val="130000"/>
              </a:lnSpc>
            </a:pPr>
            <a:r>
              <a:rPr lang="en-US" sz="2600" dirty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To study how the followership styles of graduate teachers in Sri Lanka vary in terms of their gender</a:t>
            </a:r>
          </a:p>
          <a:p>
            <a:pPr marL="631825" lvl="0" indent="-631825">
              <a:lnSpc>
                <a:spcPct val="130000"/>
              </a:lnSpc>
            </a:pPr>
            <a:r>
              <a:rPr lang="en-US" sz="2600" dirty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To study how the followership styles of graduate teachers in Sri Lanka vary in terms of the type of school they work for </a:t>
            </a:r>
          </a:p>
          <a:p>
            <a:pPr marL="631825" lvl="0" indent="-631825">
              <a:lnSpc>
                <a:spcPct val="130000"/>
              </a:lnSpc>
            </a:pPr>
            <a:r>
              <a:rPr lang="en-US" sz="2600" dirty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To study how the followership styles of graduate teachers in Sri Lanka vary in terms of their leadership positions at </a:t>
            </a:r>
            <a:r>
              <a:rPr lang="en-US" sz="2600" dirty="0" smtClean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school</a:t>
            </a:r>
            <a:endParaRPr lang="en-US" sz="2600" dirty="0">
              <a:latin typeface="Batang" panose="02030600000101010101" pitchFamily="18" charset="-127"/>
              <a:ea typeface="Batang" panose="02030600000101010101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94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-157264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Review of literature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124" y="1425102"/>
            <a:ext cx="11070076" cy="509243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30000"/>
              </a:lnSpc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was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not sufficiently addressed in research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until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recently. 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was traditionally perceived negatively whereas modern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literature defines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to be </a:t>
            </a:r>
            <a:r>
              <a:rPr lang="en-US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independent 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and </a:t>
            </a:r>
            <a:r>
              <a:rPr lang="en-US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complementing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leadership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styles of organizational members have been categorized by many scholars. </a:t>
            </a: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majority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of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teachers is found to be exemplary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followers </a:t>
            </a:r>
            <a:endParaRPr lang="en-US" sz="24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>
              <a:lnSpc>
                <a:spcPct val="130000"/>
              </a:lnSpc>
            </a:pP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Several organizational and personal factors determine followership styles</a:t>
            </a: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97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19" y="884904"/>
            <a:ext cx="11906865" cy="58501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74982" y="6395561"/>
            <a:ext cx="3340402" cy="361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i-LK" b="1" dirty="0" smtClean="0">
                <a:solidFill>
                  <a:srgbClr val="C00000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Dependent </a:t>
            </a:r>
            <a:r>
              <a:rPr lang="si-LK" b="1" dirty="0">
                <a:solidFill>
                  <a:srgbClr val="C00000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uncritical </a:t>
            </a:r>
            <a:r>
              <a:rPr lang="si-LK" b="1" dirty="0" smtClean="0">
                <a:solidFill>
                  <a:srgbClr val="C00000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thinking</a:t>
            </a:r>
            <a:endParaRPr lang="en-US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8338" y="907756"/>
            <a:ext cx="3173689" cy="361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solidFill>
                  <a:srgbClr val="C00000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Ind</a:t>
            </a:r>
            <a:r>
              <a:rPr lang="si-LK" b="1" dirty="0" smtClean="0">
                <a:solidFill>
                  <a:srgbClr val="C00000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ependent critical thinking</a:t>
            </a:r>
            <a:endParaRPr lang="en-US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3"/>
          <p:cNvSpPr txBox="1"/>
          <p:nvPr/>
        </p:nvSpPr>
        <p:spPr>
          <a:xfrm rot="5400000">
            <a:off x="-245653" y="3678239"/>
            <a:ext cx="1270000" cy="2635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Passive</a:t>
            </a:r>
            <a:endParaRPr lang="en-US" dirty="0">
              <a:solidFill>
                <a:srgbClr val="00206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/>
          <p:nvPr/>
        </p:nvSpPr>
        <p:spPr>
          <a:xfrm rot="5400000">
            <a:off x="11269920" y="3702818"/>
            <a:ext cx="1270000" cy="2635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Active</a:t>
            </a:r>
            <a:endParaRPr lang="en-US" dirty="0">
              <a:solidFill>
                <a:srgbClr val="00206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20"/>
          <p:cNvSpPr txBox="1"/>
          <p:nvPr/>
        </p:nvSpPr>
        <p:spPr>
          <a:xfrm>
            <a:off x="555496" y="1342926"/>
            <a:ext cx="5521757" cy="247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r>
              <a:rPr lang="en-US" b="1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Alienated Follower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Critical &amp; independent thinking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But fails to implement accordingly</a:t>
            </a:r>
            <a:r>
              <a:rPr lang="si-LK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Has negative attitudes about the organization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Does not openly criticize leadership  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8"/>
          <p:cNvSpPr txBox="1"/>
          <p:nvPr/>
        </p:nvSpPr>
        <p:spPr>
          <a:xfrm>
            <a:off x="6079253" y="1342925"/>
            <a:ext cx="5562141" cy="24916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000" dirty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r>
              <a:rPr lang="si-LK" b="1" dirty="0">
                <a:ea typeface="Calibri" panose="020F0502020204030204" pitchFamily="34" charset="0"/>
                <a:cs typeface="Iskoola Pota" panose="020B0502040204020203" pitchFamily="34" charset="0"/>
              </a:rPr>
              <a:t>Exemplary Follower</a:t>
            </a:r>
            <a:endParaRPr lang="en-US" b="1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Also </a:t>
            </a: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known </a:t>
            </a: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as </a:t>
            </a:r>
            <a:r>
              <a:rPr lang="en-US" b="1" dirty="0" smtClean="0">
                <a:ea typeface="Calibri" panose="020F0502020204030204" pitchFamily="34" charset="0"/>
                <a:cs typeface="Iskoola Pota" panose="020B0502040204020203" pitchFamily="34" charset="0"/>
              </a:rPr>
              <a:t>“effective follower”</a:t>
            </a:r>
            <a:endParaRPr lang="en-US" b="1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Works </a:t>
            </a: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for the benefit of organization and </a:t>
            </a: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self </a:t>
            </a:r>
            <a:endParaRPr lang="en-US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Enthusiastic &amp; risk </a:t>
            </a: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taking, aware of weaknesses</a:t>
            </a:r>
            <a:endParaRPr lang="en-US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Gets </a:t>
            </a: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complements from peers and superiors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Solves </a:t>
            </a: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problems independently</a:t>
            </a:r>
          </a:p>
          <a:p>
            <a:pPr marL="1143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110" y="1307690"/>
            <a:ext cx="11120284" cy="505378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14"/>
          <p:cNvSpPr txBox="1"/>
          <p:nvPr/>
        </p:nvSpPr>
        <p:spPr>
          <a:xfrm>
            <a:off x="555496" y="3868670"/>
            <a:ext cx="5521757" cy="2477233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</a:pPr>
            <a:r>
              <a:rPr lang="si-LK" b="1" dirty="0" smtClean="0">
                <a:ea typeface="Calibri" panose="020F0502020204030204" pitchFamily="34" charset="0"/>
                <a:cs typeface="Iskoola Pota" panose="020B0502040204020203" pitchFamily="34" charset="0"/>
              </a:rPr>
              <a:t>Passive </a:t>
            </a:r>
            <a:r>
              <a:rPr lang="si-LK" b="1" dirty="0">
                <a:ea typeface="Calibri" panose="020F0502020204030204" pitchFamily="34" charset="0"/>
                <a:cs typeface="Iskoola Pota" panose="020B0502040204020203" pitchFamily="34" charset="0"/>
              </a:rPr>
              <a:t>Follower</a:t>
            </a:r>
            <a:endParaRPr lang="en-US" b="1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Also known as </a:t>
            </a:r>
            <a:r>
              <a:rPr lang="en-US" b="1" dirty="0">
                <a:ea typeface="Calibri" panose="020F0502020204030204" pitchFamily="34" charset="0"/>
                <a:cs typeface="Iskoola Pota" panose="020B0502040204020203" pitchFamily="34" charset="0"/>
              </a:rPr>
              <a:t>“sheep”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Does not think critically and independently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Mechanically performs </a:t>
            </a:r>
            <a:r>
              <a:rPr lang="si-LK" dirty="0"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Less initiative power and risk taking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Avoids participation</a:t>
            </a:r>
            <a:r>
              <a:rPr lang="si-LK" dirty="0"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dirty="0"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21" name="Text Box 16"/>
          <p:cNvSpPr txBox="1"/>
          <p:nvPr/>
        </p:nvSpPr>
        <p:spPr>
          <a:xfrm>
            <a:off x="6077253" y="3868669"/>
            <a:ext cx="5564141" cy="24772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35329" y="4631805"/>
            <a:ext cx="6096000" cy="167674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b="1" dirty="0">
                <a:ea typeface="Calibri" panose="020F0502020204030204" pitchFamily="34" charset="0"/>
                <a:cs typeface="Iskoola Pota" panose="020B0502040204020203" pitchFamily="34" charset="0"/>
              </a:rPr>
              <a:t>Confirmist Follower</a:t>
            </a:r>
            <a:endParaRPr lang="en-US" b="1" dirty="0"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Also know </a:t>
            </a: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as </a:t>
            </a:r>
            <a:r>
              <a:rPr lang="en-US" b="1" dirty="0">
                <a:ea typeface="Calibri" panose="020F0502020204030204" pitchFamily="34" charset="0"/>
                <a:cs typeface="Iskoola Pota" panose="020B0502040204020203" pitchFamily="34" charset="0"/>
              </a:rPr>
              <a:t>“</a:t>
            </a:r>
            <a:r>
              <a:rPr lang="en-US" b="1" dirty="0">
                <a:solidFill>
                  <a:schemeClr val="dk1"/>
                </a:solidFill>
                <a:ea typeface="Calibri" panose="020F0502020204030204" pitchFamily="34" charset="0"/>
                <a:cs typeface="Iskoola Pota" panose="020B0502040204020203" pitchFamily="34" charset="0"/>
              </a:rPr>
              <a:t>Yes people”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Actively perform duties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Do not think independently, </a:t>
            </a:r>
            <a:r>
              <a:rPr lang="en-US" dirty="0" smtClean="0">
                <a:ea typeface="Calibri" panose="020F0502020204030204" pitchFamily="34" charset="0"/>
                <a:cs typeface="Iskoola Pota" panose="020B0502040204020203" pitchFamily="34" charset="0"/>
              </a:rPr>
              <a:t>avoids </a:t>
            </a: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arguments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Very obedient to the leader</a:t>
            </a:r>
          </a:p>
        </p:txBody>
      </p:sp>
      <p:cxnSp>
        <p:nvCxnSpPr>
          <p:cNvPr id="5" name="Straight Arrow Connector 4"/>
          <p:cNvCxnSpPr>
            <a:stCxn id="3" idx="0"/>
            <a:endCxn id="3" idx="2"/>
          </p:cNvCxnSpPr>
          <p:nvPr/>
        </p:nvCxnSpPr>
        <p:spPr>
          <a:xfrm>
            <a:off x="6081252" y="1307690"/>
            <a:ext cx="0" cy="5053781"/>
          </a:xfrm>
          <a:prstGeom prst="straightConnector1">
            <a:avLst/>
          </a:prstGeom>
          <a:ln w="2857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1"/>
            <a:endCxn id="3" idx="3"/>
          </p:cNvCxnSpPr>
          <p:nvPr/>
        </p:nvCxnSpPr>
        <p:spPr>
          <a:xfrm>
            <a:off x="521110" y="3834581"/>
            <a:ext cx="11120284" cy="0"/>
          </a:xfrm>
          <a:prstGeom prst="straightConnector1">
            <a:avLst/>
          </a:prstGeom>
          <a:ln w="2857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1"/>
          <p:cNvSpPr txBox="1"/>
          <p:nvPr/>
        </p:nvSpPr>
        <p:spPr>
          <a:xfrm>
            <a:off x="2513060" y="3257029"/>
            <a:ext cx="7914968" cy="1087685"/>
          </a:xfrm>
          <a:prstGeom prst="rect">
            <a:avLst/>
          </a:prstGeom>
          <a:solidFill>
            <a:srgbClr val="B7E7B7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i-LK" b="1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Pragmatist Follower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A combination of other followership styles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Iskoola Pota" panose="020B0502040204020203" pitchFamily="34" charset="0"/>
              </a:rPr>
              <a:t>C</a:t>
            </a:r>
            <a:r>
              <a:rPr lang="en-US" dirty="0" smtClean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hanges the followership style accordingly 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dirty="0">
                <a:effectLst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7584" y="155643"/>
            <a:ext cx="1177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atang" panose="02030600000101010101" pitchFamily="18" charset="-127"/>
                <a:ea typeface="Batang" panose="02030600000101010101" pitchFamily="18" charset="-127"/>
              </a:rPr>
              <a:t>Robert Kelley’s (1988,1992) followership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15999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20" grpId="0" animBg="1"/>
      <p:bldP spid="21" grpId="0" animBg="1"/>
      <p:bldP spid="26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694" y="-235085"/>
            <a:ext cx="9996084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Research design </a:t>
            </a:r>
            <a:endParaRPr lang="en-US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796808"/>
              </p:ext>
            </p:extLst>
          </p:nvPr>
        </p:nvGraphicFramePr>
        <p:xfrm>
          <a:off x="102139" y="1415375"/>
          <a:ext cx="11943945" cy="518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1"/>
                <a:gridCol w="8514944"/>
              </a:tblGrid>
              <a:tr h="52043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Research Approach</a:t>
                      </a:r>
                      <a:r>
                        <a:rPr lang="en-US" sz="2500" b="1" baseline="0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Mixed method </a:t>
                      </a:r>
                      <a:endParaRPr lang="en-US" sz="25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54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Research population 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Graduate teachers of government schools in Sri Lanka </a:t>
                      </a:r>
                      <a:endParaRPr lang="en-US" sz="2500" b="0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924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Target population 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Graduate teachers who follow postgraduate diploma in education in University of Colombo</a:t>
                      </a:r>
                      <a:endParaRPr lang="en-US" sz="2500" b="0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1060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Sample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200 graduate teachers from government schools who follow PGDE in University of Colombo in 2016/17</a:t>
                      </a:r>
                      <a:endParaRPr lang="en-US" sz="2500" b="0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1284051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Data collection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Questionnaire survey based on Robert Kelley’s (1992) followership questionnaire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Semi structured interviews </a:t>
                      </a:r>
                      <a:endParaRPr lang="en-US" sz="25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Data Analysis</a:t>
                      </a:r>
                      <a:endParaRPr lang="en-US" sz="25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Scatter plots ,</a:t>
                      </a:r>
                      <a:r>
                        <a:rPr lang="en-US" sz="25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cross tabulations &amp; Chi square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Qualitative data analysis </a:t>
                      </a:r>
                      <a:endParaRPr lang="en-US" sz="25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79650700"/>
              </p:ext>
            </p:extLst>
          </p:nvPr>
        </p:nvGraphicFramePr>
        <p:xfrm>
          <a:off x="496112" y="1614792"/>
          <a:ext cx="11439726" cy="5087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8200417" y="1770434"/>
            <a:ext cx="3492230" cy="2052536"/>
          </a:xfrm>
          <a:prstGeom prst="rect">
            <a:avLst/>
          </a:prstGeom>
          <a:solidFill>
            <a:srgbClr val="FFCCCC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8621" y="1760706"/>
            <a:ext cx="1702341" cy="1371600"/>
          </a:xfrm>
          <a:prstGeom prst="rect">
            <a:avLst/>
          </a:prstGeom>
          <a:solidFill>
            <a:srgbClr val="FFCCCC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30549" y="1780162"/>
            <a:ext cx="3492230" cy="2052536"/>
          </a:xfrm>
          <a:prstGeom prst="rect">
            <a:avLst/>
          </a:prstGeom>
          <a:solidFill>
            <a:schemeClr val="accent4">
              <a:lumMod val="75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2779" y="1780162"/>
            <a:ext cx="1702341" cy="1371600"/>
          </a:xfrm>
          <a:prstGeom prst="rect">
            <a:avLst/>
          </a:prstGeom>
          <a:solidFill>
            <a:schemeClr val="accent4">
              <a:lumMod val="75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30549" y="3886201"/>
            <a:ext cx="3492230" cy="2052536"/>
          </a:xfrm>
          <a:prstGeom prst="rect">
            <a:avLst/>
          </a:prstGeom>
          <a:solidFill>
            <a:schemeClr val="bg2">
              <a:lumMod val="75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42233" y="4567137"/>
            <a:ext cx="1702341" cy="1371600"/>
          </a:xfrm>
          <a:prstGeom prst="rect">
            <a:avLst/>
          </a:prstGeom>
          <a:solidFill>
            <a:schemeClr val="bg2">
              <a:lumMod val="75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00417" y="3886201"/>
            <a:ext cx="3492230" cy="2052536"/>
          </a:xfrm>
          <a:prstGeom prst="rect">
            <a:avLst/>
          </a:prstGeom>
          <a:solidFill>
            <a:schemeClr val="accent3">
              <a:lumMod val="60000"/>
              <a:lumOff val="40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8620" y="4567137"/>
            <a:ext cx="1702341" cy="1371600"/>
          </a:xfrm>
          <a:prstGeom prst="rect">
            <a:avLst/>
          </a:prstGeom>
          <a:solidFill>
            <a:schemeClr val="accent3">
              <a:lumMod val="60000"/>
              <a:lumOff val="40000"/>
              <a:alpha val="1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425" y="179961"/>
            <a:ext cx="117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Followership styles of Sri Lankan graduate teachers </a:t>
            </a:r>
            <a:endParaRPr lang="en-US" sz="3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07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425" y="179961"/>
            <a:ext cx="117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>
                <a:latin typeface="Batang" panose="02030600000101010101" pitchFamily="18" charset="-127"/>
                <a:ea typeface="Batang" panose="02030600000101010101" pitchFamily="18" charset="-127"/>
              </a:rPr>
              <a:t>Followership styles of Sri Lankan graduate teachers 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622560125"/>
              </p:ext>
            </p:extLst>
          </p:nvPr>
        </p:nvGraphicFramePr>
        <p:xfrm>
          <a:off x="127819" y="1740311"/>
          <a:ext cx="11520478" cy="49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60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425" y="179961"/>
            <a:ext cx="117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Empirical findings :</a:t>
            </a:r>
          </a:p>
          <a:p>
            <a:pPr algn="ctr"/>
            <a:r>
              <a:rPr lang="en-US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Followership styles &amp; Gender </a:t>
            </a:r>
            <a:endParaRPr lang="en-US" sz="3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17543607"/>
              </p:ext>
            </p:extLst>
          </p:nvPr>
        </p:nvGraphicFramePr>
        <p:xfrm>
          <a:off x="213138" y="1818860"/>
          <a:ext cx="6863523" cy="473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65360"/>
              </p:ext>
            </p:extLst>
          </p:nvPr>
        </p:nvGraphicFramePr>
        <p:xfrm>
          <a:off x="7076661" y="2714387"/>
          <a:ext cx="4858899" cy="293997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050948"/>
                <a:gridCol w="1293067"/>
                <a:gridCol w="1514884"/>
              </a:tblGrid>
              <a:tr h="8666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Value 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Exact </a:t>
                      </a:r>
                      <a:r>
                        <a:rPr lang="en-US" sz="2400" b="0" dirty="0">
                          <a:effectLst/>
                        </a:rPr>
                        <a:t>Sig. (</a:t>
                      </a:r>
                      <a:r>
                        <a:rPr lang="si-LK" sz="2400" b="0" dirty="0">
                          <a:effectLst/>
                        </a:rPr>
                        <a:t>2-</a:t>
                      </a:r>
                      <a:r>
                        <a:rPr lang="en-US" sz="2400" b="0" dirty="0">
                          <a:effectLst/>
                        </a:rPr>
                        <a:t>sided)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Pearson Chi square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dirty="0">
                          <a:effectLst/>
                        </a:rPr>
                        <a:t>4.992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>
                          <a:effectLst/>
                        </a:rPr>
                        <a:t>0.184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Fisher's Exact Test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dirty="0">
                          <a:effectLst/>
                        </a:rPr>
                        <a:t>4.696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400" dirty="0">
                          <a:effectLst/>
                        </a:rPr>
                        <a:t>0.193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94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5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5" id="{B8987111-ED26-450E-B959-005ECC176FAF}" vid="{3D682023-FA50-4F3B-8A70-BC20AE3E91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5192</TotalTime>
  <Words>1363</Words>
  <Application>Microsoft Office PowerPoint</Application>
  <PresentationFormat>Widescreen</PresentationFormat>
  <Paragraphs>163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Batang</vt:lpstr>
      <vt:lpstr>Arial</vt:lpstr>
      <vt:lpstr>Calibri</vt:lpstr>
      <vt:lpstr>Euphemia</vt:lpstr>
      <vt:lpstr>Iskoola Pota</vt:lpstr>
      <vt:lpstr>Plantagenet Cherokee</vt:lpstr>
      <vt:lpstr>Symbol</vt:lpstr>
      <vt:lpstr>Tahoma</vt:lpstr>
      <vt:lpstr>Wingdings</vt:lpstr>
      <vt:lpstr>Theme5</vt:lpstr>
      <vt:lpstr>A study on the followership role of graduate teachers in  Sri Lankan schools</vt:lpstr>
      <vt:lpstr>Introduction </vt:lpstr>
      <vt:lpstr>Objectives of the study </vt:lpstr>
      <vt:lpstr>Review of literature </vt:lpstr>
      <vt:lpstr>PowerPoint Presentation</vt:lpstr>
      <vt:lpstr>Research design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</vt:lpstr>
      <vt:lpstr>References  </vt:lpstr>
      <vt:lpstr>References  </vt:lpstr>
      <vt:lpstr>References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on the followership role of graduate teachers in  Sri Lankan schools</dc:title>
  <dc:creator>Chethana Wickramasinghe</dc:creator>
  <cp:lastModifiedBy>Windows User</cp:lastModifiedBy>
  <cp:revision>56</cp:revision>
  <dcterms:created xsi:type="dcterms:W3CDTF">2017-11-13T01:27:27Z</dcterms:created>
  <dcterms:modified xsi:type="dcterms:W3CDTF">2017-11-21T08:45:15Z</dcterms:modified>
</cp:coreProperties>
</file>